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362" r:id="rId6"/>
    <p:sldId id="257" r:id="rId7"/>
    <p:sldId id="363" r:id="rId8"/>
    <p:sldId id="262" r:id="rId9"/>
    <p:sldId id="258" r:id="rId10"/>
    <p:sldId id="259" r:id="rId11"/>
    <p:sldId id="305" r:id="rId12"/>
    <p:sldId id="306" r:id="rId13"/>
    <p:sldId id="307" r:id="rId14"/>
    <p:sldId id="289" r:id="rId15"/>
    <p:sldId id="291" r:id="rId16"/>
    <p:sldId id="310" r:id="rId17"/>
    <p:sldId id="294" r:id="rId18"/>
    <p:sldId id="311" r:id="rId19"/>
    <p:sldId id="312" r:id="rId20"/>
    <p:sldId id="293" r:id="rId21"/>
    <p:sldId id="302" r:id="rId22"/>
    <p:sldId id="303" r:id="rId23"/>
    <p:sldId id="301" r:id="rId24"/>
    <p:sldId id="335" r:id="rId25"/>
    <p:sldId id="332" r:id="rId26"/>
    <p:sldId id="333" r:id="rId27"/>
    <p:sldId id="331" r:id="rId28"/>
    <p:sldId id="351" r:id="rId29"/>
    <p:sldId id="352" r:id="rId30"/>
    <p:sldId id="334" r:id="rId31"/>
    <p:sldId id="353" r:id="rId32"/>
    <p:sldId id="354" r:id="rId33"/>
    <p:sldId id="298" r:id="rId34"/>
    <p:sldId id="290" r:id="rId35"/>
    <p:sldId id="297" r:id="rId36"/>
    <p:sldId id="356" r:id="rId37"/>
    <p:sldId id="266" r:id="rId38"/>
    <p:sldId id="358" r:id="rId39"/>
    <p:sldId id="270" r:id="rId40"/>
    <p:sldId id="271" r:id="rId41"/>
    <p:sldId id="267" r:id="rId42"/>
    <p:sldId id="268" r:id="rId43"/>
    <p:sldId id="269" r:id="rId44"/>
    <p:sldId id="359" r:id="rId45"/>
    <p:sldId id="360" r:id="rId46"/>
    <p:sldId id="361"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10C9EA-3FE3-4831-ACBF-231F765BA285}" v="6" dt="2023-03-13T06:48:53.1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6C5641B-B466-4A35-B8F6-1FC8447FFDBB}" type="doc">
      <dgm:prSet loTypeId="urn:microsoft.com/office/officeart/2016/7/layout/BasicLinearProcessNumbered" loCatId="process" qsTypeId="urn:microsoft.com/office/officeart/2005/8/quickstyle/simple1" qsCatId="simple" csTypeId="urn:microsoft.com/office/officeart/2005/8/colors/accent1_2" csCatId="accent1" phldr="1"/>
      <dgm:spPr/>
      <dgm:t>
        <a:bodyPr/>
        <a:lstStyle/>
        <a:p>
          <a:endParaRPr lang="en-US"/>
        </a:p>
      </dgm:t>
    </dgm:pt>
    <dgm:pt modelId="{69D2EB5B-D465-4594-8D8F-A7D4EFDC4886}">
      <dgm:prSet/>
      <dgm:spPr/>
      <dgm:t>
        <a:bodyPr/>
        <a:lstStyle/>
        <a:p>
          <a:r>
            <a:rPr lang="en-ZA" i="0" baseline="0" dirty="0"/>
            <a:t>Classify machine learning problems as classification or regression problems</a:t>
          </a:r>
          <a:endParaRPr lang="en-US" dirty="0"/>
        </a:p>
      </dgm:t>
    </dgm:pt>
    <dgm:pt modelId="{3101174B-8926-48B0-BEE3-B31E2E6910B0}" type="parTrans" cxnId="{1F6F5684-62E3-4B7E-B9D0-AC7747384A66}">
      <dgm:prSet/>
      <dgm:spPr/>
      <dgm:t>
        <a:bodyPr/>
        <a:lstStyle/>
        <a:p>
          <a:endParaRPr lang="en-US"/>
        </a:p>
      </dgm:t>
    </dgm:pt>
    <dgm:pt modelId="{B68609DF-EBBB-4AC0-A84F-D91D8D049374}" type="sibTrans" cxnId="{1F6F5684-62E3-4B7E-B9D0-AC7747384A66}">
      <dgm:prSet phldrT="1" phldr="0"/>
      <dgm:spPr/>
      <dgm:t>
        <a:bodyPr/>
        <a:lstStyle/>
        <a:p>
          <a:r>
            <a:rPr lang="en-US"/>
            <a:t>1</a:t>
          </a:r>
        </a:p>
      </dgm:t>
    </dgm:pt>
    <dgm:pt modelId="{6569EB7B-559E-450A-A615-E29D3056B680}">
      <dgm:prSet/>
      <dgm:spPr/>
      <dgm:t>
        <a:bodyPr/>
        <a:lstStyle/>
        <a:p>
          <a:r>
            <a:rPr lang="en-ZA" i="0" baseline="0" dirty="0"/>
            <a:t>Distinguish between underfitting and overfitting.. </a:t>
          </a:r>
          <a:endParaRPr lang="en-US" dirty="0"/>
        </a:p>
      </dgm:t>
    </dgm:pt>
    <dgm:pt modelId="{341F3FAC-B005-4701-8652-A6706904CFDE}" type="parTrans" cxnId="{4A47305A-35A3-41E4-B4EB-F13CD7D70F66}">
      <dgm:prSet/>
      <dgm:spPr/>
      <dgm:t>
        <a:bodyPr/>
        <a:lstStyle/>
        <a:p>
          <a:endParaRPr lang="en-US"/>
        </a:p>
      </dgm:t>
    </dgm:pt>
    <dgm:pt modelId="{9D8082E5-7054-465F-9515-6C58D8ED19E8}" type="sibTrans" cxnId="{4A47305A-35A3-41E4-B4EB-F13CD7D70F66}">
      <dgm:prSet phldrT="2" phldr="0"/>
      <dgm:spPr/>
      <dgm:t>
        <a:bodyPr/>
        <a:lstStyle/>
        <a:p>
          <a:r>
            <a:rPr lang="en-US"/>
            <a:t>2</a:t>
          </a:r>
        </a:p>
      </dgm:t>
    </dgm:pt>
    <dgm:pt modelId="{53710825-0C80-4331-8D0B-78082E48AD9F}">
      <dgm:prSet/>
      <dgm:spPr/>
      <dgm:t>
        <a:bodyPr/>
        <a:lstStyle/>
        <a:p>
          <a:r>
            <a:rPr lang="en-ZA" i="0" baseline="0" dirty="0"/>
            <a:t>Compare different supervised learning algorithms.</a:t>
          </a:r>
          <a:endParaRPr lang="en-US" dirty="0"/>
        </a:p>
      </dgm:t>
    </dgm:pt>
    <dgm:pt modelId="{3292A8B4-3D41-4A1F-9D08-63F24CFC5C46}" type="parTrans" cxnId="{34B1A136-0462-4233-956F-83C1F2578F9C}">
      <dgm:prSet/>
      <dgm:spPr/>
      <dgm:t>
        <a:bodyPr/>
        <a:lstStyle/>
        <a:p>
          <a:endParaRPr lang="en-US"/>
        </a:p>
      </dgm:t>
    </dgm:pt>
    <dgm:pt modelId="{B680AE1A-B9D5-468B-85AF-56BE92EF28EF}" type="sibTrans" cxnId="{34B1A136-0462-4233-956F-83C1F2578F9C}">
      <dgm:prSet phldrT="3" phldr="0"/>
      <dgm:spPr/>
      <dgm:t>
        <a:bodyPr/>
        <a:lstStyle/>
        <a:p>
          <a:r>
            <a:rPr lang="en-US"/>
            <a:t>3</a:t>
          </a:r>
        </a:p>
      </dgm:t>
    </dgm:pt>
    <dgm:pt modelId="{67E5A8B3-6A85-43B8-8441-0477465DF370}">
      <dgm:prSet/>
      <dgm:spPr/>
      <dgm:t>
        <a:bodyPr/>
        <a:lstStyle/>
        <a:p>
          <a:r>
            <a:rPr lang="en-ZA" i="0" baseline="0" dirty="0"/>
            <a:t>Apply supervised learning algorithms to solve problems.</a:t>
          </a:r>
          <a:endParaRPr lang="en-US" dirty="0"/>
        </a:p>
      </dgm:t>
    </dgm:pt>
    <dgm:pt modelId="{00AEB1B3-BA4D-4741-9329-FFFA8E8EDCBE}" type="parTrans" cxnId="{97BB8923-0951-4C68-B9E7-F56DAD313B3B}">
      <dgm:prSet/>
      <dgm:spPr/>
      <dgm:t>
        <a:bodyPr/>
        <a:lstStyle/>
        <a:p>
          <a:endParaRPr lang="en-US"/>
        </a:p>
      </dgm:t>
    </dgm:pt>
    <dgm:pt modelId="{C014A5A7-31DB-4968-A3D9-A4BC81812B81}" type="sibTrans" cxnId="{97BB8923-0951-4C68-B9E7-F56DAD313B3B}">
      <dgm:prSet phldrT="4" phldr="0"/>
      <dgm:spPr/>
      <dgm:t>
        <a:bodyPr/>
        <a:lstStyle/>
        <a:p>
          <a:r>
            <a:rPr lang="en-US"/>
            <a:t>4</a:t>
          </a:r>
        </a:p>
      </dgm:t>
    </dgm:pt>
    <dgm:pt modelId="{701360DF-C5EE-49E4-8F94-92FE15FE6FB3}">
      <dgm:prSet/>
      <dgm:spPr/>
      <dgm:t>
        <a:bodyPr/>
        <a:lstStyle/>
        <a:p>
          <a:r>
            <a:rPr lang="en-ZA" i="0" baseline="0" dirty="0"/>
            <a:t>Calculate uncertainty estimates from classifiers.</a:t>
          </a:r>
          <a:endParaRPr lang="en-US" dirty="0"/>
        </a:p>
      </dgm:t>
    </dgm:pt>
    <dgm:pt modelId="{46F87146-163B-43D6-AA4A-E7483719BEB0}" type="parTrans" cxnId="{AD605BEE-D701-4734-AE8C-C8437FF5E875}">
      <dgm:prSet/>
      <dgm:spPr/>
      <dgm:t>
        <a:bodyPr/>
        <a:lstStyle/>
        <a:p>
          <a:endParaRPr lang="en-US"/>
        </a:p>
      </dgm:t>
    </dgm:pt>
    <dgm:pt modelId="{ADDB5EEB-8A9F-4E48-BD16-FC2B58C5300F}" type="sibTrans" cxnId="{AD605BEE-D701-4734-AE8C-C8437FF5E875}">
      <dgm:prSet phldrT="5" phldr="0"/>
      <dgm:spPr/>
      <dgm:t>
        <a:bodyPr/>
        <a:lstStyle/>
        <a:p>
          <a:r>
            <a:rPr lang="en-US"/>
            <a:t>5</a:t>
          </a:r>
        </a:p>
      </dgm:t>
    </dgm:pt>
    <dgm:pt modelId="{C10943EB-F0B0-4A5A-A804-A4C96884E901}" type="pres">
      <dgm:prSet presAssocID="{D6C5641B-B466-4A35-B8F6-1FC8447FFDBB}" presName="Name0" presStyleCnt="0">
        <dgm:presLayoutVars>
          <dgm:animLvl val="lvl"/>
          <dgm:resizeHandles val="exact"/>
        </dgm:presLayoutVars>
      </dgm:prSet>
      <dgm:spPr/>
    </dgm:pt>
    <dgm:pt modelId="{B45D992C-6270-4A39-A6B5-5CB548A83216}" type="pres">
      <dgm:prSet presAssocID="{69D2EB5B-D465-4594-8D8F-A7D4EFDC4886}" presName="compositeNode" presStyleCnt="0">
        <dgm:presLayoutVars>
          <dgm:bulletEnabled val="1"/>
        </dgm:presLayoutVars>
      </dgm:prSet>
      <dgm:spPr/>
    </dgm:pt>
    <dgm:pt modelId="{9308C2F8-4D34-4C61-B2C0-5E19764EA8E4}" type="pres">
      <dgm:prSet presAssocID="{69D2EB5B-D465-4594-8D8F-A7D4EFDC4886}" presName="bgRect" presStyleLbl="bgAccFollowNode1" presStyleIdx="0" presStyleCnt="5"/>
      <dgm:spPr/>
    </dgm:pt>
    <dgm:pt modelId="{C268A4E9-ACC4-44B5-AA46-DE7F47AE3034}" type="pres">
      <dgm:prSet presAssocID="{B68609DF-EBBB-4AC0-A84F-D91D8D049374}" presName="sibTransNodeCircle" presStyleLbl="alignNode1" presStyleIdx="0" presStyleCnt="10">
        <dgm:presLayoutVars>
          <dgm:chMax val="0"/>
          <dgm:bulletEnabled/>
        </dgm:presLayoutVars>
      </dgm:prSet>
      <dgm:spPr/>
    </dgm:pt>
    <dgm:pt modelId="{08858563-02D9-4056-9DEF-ACDBF6DBBE04}" type="pres">
      <dgm:prSet presAssocID="{69D2EB5B-D465-4594-8D8F-A7D4EFDC4886}" presName="bottomLine" presStyleLbl="alignNode1" presStyleIdx="1" presStyleCnt="10">
        <dgm:presLayoutVars/>
      </dgm:prSet>
      <dgm:spPr/>
    </dgm:pt>
    <dgm:pt modelId="{0A7FB2F2-51EA-4927-BB2F-4DB2008F4DE4}" type="pres">
      <dgm:prSet presAssocID="{69D2EB5B-D465-4594-8D8F-A7D4EFDC4886}" presName="nodeText" presStyleLbl="bgAccFollowNode1" presStyleIdx="0" presStyleCnt="5">
        <dgm:presLayoutVars>
          <dgm:bulletEnabled val="1"/>
        </dgm:presLayoutVars>
      </dgm:prSet>
      <dgm:spPr/>
    </dgm:pt>
    <dgm:pt modelId="{E233108F-E837-410C-80EF-2094B74A8A3C}" type="pres">
      <dgm:prSet presAssocID="{B68609DF-EBBB-4AC0-A84F-D91D8D049374}" presName="sibTrans" presStyleCnt="0"/>
      <dgm:spPr/>
    </dgm:pt>
    <dgm:pt modelId="{A2413555-B078-43E3-A7C9-B062163DD207}" type="pres">
      <dgm:prSet presAssocID="{6569EB7B-559E-450A-A615-E29D3056B680}" presName="compositeNode" presStyleCnt="0">
        <dgm:presLayoutVars>
          <dgm:bulletEnabled val="1"/>
        </dgm:presLayoutVars>
      </dgm:prSet>
      <dgm:spPr/>
    </dgm:pt>
    <dgm:pt modelId="{24C6C59C-C7E3-4F63-B646-D4594254B8B3}" type="pres">
      <dgm:prSet presAssocID="{6569EB7B-559E-450A-A615-E29D3056B680}" presName="bgRect" presStyleLbl="bgAccFollowNode1" presStyleIdx="1" presStyleCnt="5"/>
      <dgm:spPr/>
    </dgm:pt>
    <dgm:pt modelId="{A37DDE4E-73F3-4027-8432-4392F61F4B70}" type="pres">
      <dgm:prSet presAssocID="{9D8082E5-7054-465F-9515-6C58D8ED19E8}" presName="sibTransNodeCircle" presStyleLbl="alignNode1" presStyleIdx="2" presStyleCnt="10">
        <dgm:presLayoutVars>
          <dgm:chMax val="0"/>
          <dgm:bulletEnabled/>
        </dgm:presLayoutVars>
      </dgm:prSet>
      <dgm:spPr/>
    </dgm:pt>
    <dgm:pt modelId="{048CD365-50AB-4C13-871E-3958C456864B}" type="pres">
      <dgm:prSet presAssocID="{6569EB7B-559E-450A-A615-E29D3056B680}" presName="bottomLine" presStyleLbl="alignNode1" presStyleIdx="3" presStyleCnt="10">
        <dgm:presLayoutVars/>
      </dgm:prSet>
      <dgm:spPr/>
    </dgm:pt>
    <dgm:pt modelId="{C4E74A23-B902-4D88-9D29-8F792F4C21CC}" type="pres">
      <dgm:prSet presAssocID="{6569EB7B-559E-450A-A615-E29D3056B680}" presName="nodeText" presStyleLbl="bgAccFollowNode1" presStyleIdx="1" presStyleCnt="5">
        <dgm:presLayoutVars>
          <dgm:bulletEnabled val="1"/>
        </dgm:presLayoutVars>
      </dgm:prSet>
      <dgm:spPr/>
    </dgm:pt>
    <dgm:pt modelId="{B2F6A5BB-6270-4C3A-9604-78538D419695}" type="pres">
      <dgm:prSet presAssocID="{9D8082E5-7054-465F-9515-6C58D8ED19E8}" presName="sibTrans" presStyleCnt="0"/>
      <dgm:spPr/>
    </dgm:pt>
    <dgm:pt modelId="{BDD76A6E-9189-464C-A330-A6F384953229}" type="pres">
      <dgm:prSet presAssocID="{53710825-0C80-4331-8D0B-78082E48AD9F}" presName="compositeNode" presStyleCnt="0">
        <dgm:presLayoutVars>
          <dgm:bulletEnabled val="1"/>
        </dgm:presLayoutVars>
      </dgm:prSet>
      <dgm:spPr/>
    </dgm:pt>
    <dgm:pt modelId="{992F2C56-0A65-4331-B7DF-36268D3F4E15}" type="pres">
      <dgm:prSet presAssocID="{53710825-0C80-4331-8D0B-78082E48AD9F}" presName="bgRect" presStyleLbl="bgAccFollowNode1" presStyleIdx="2" presStyleCnt="5"/>
      <dgm:spPr/>
    </dgm:pt>
    <dgm:pt modelId="{24053E86-6CFC-492D-8BD5-E2B8B311767D}" type="pres">
      <dgm:prSet presAssocID="{B680AE1A-B9D5-468B-85AF-56BE92EF28EF}" presName="sibTransNodeCircle" presStyleLbl="alignNode1" presStyleIdx="4" presStyleCnt="10">
        <dgm:presLayoutVars>
          <dgm:chMax val="0"/>
          <dgm:bulletEnabled/>
        </dgm:presLayoutVars>
      </dgm:prSet>
      <dgm:spPr/>
    </dgm:pt>
    <dgm:pt modelId="{4EB0720A-62AD-48CC-9C91-62DE77D3E578}" type="pres">
      <dgm:prSet presAssocID="{53710825-0C80-4331-8D0B-78082E48AD9F}" presName="bottomLine" presStyleLbl="alignNode1" presStyleIdx="5" presStyleCnt="10">
        <dgm:presLayoutVars/>
      </dgm:prSet>
      <dgm:spPr/>
    </dgm:pt>
    <dgm:pt modelId="{8CA5D3B4-4A8D-48D2-8A92-C75734099AC1}" type="pres">
      <dgm:prSet presAssocID="{53710825-0C80-4331-8D0B-78082E48AD9F}" presName="nodeText" presStyleLbl="bgAccFollowNode1" presStyleIdx="2" presStyleCnt="5">
        <dgm:presLayoutVars>
          <dgm:bulletEnabled val="1"/>
        </dgm:presLayoutVars>
      </dgm:prSet>
      <dgm:spPr/>
    </dgm:pt>
    <dgm:pt modelId="{1D858D0D-F5C4-4089-B84D-8D9327FEA430}" type="pres">
      <dgm:prSet presAssocID="{B680AE1A-B9D5-468B-85AF-56BE92EF28EF}" presName="sibTrans" presStyleCnt="0"/>
      <dgm:spPr/>
    </dgm:pt>
    <dgm:pt modelId="{48707751-7086-4C83-BA32-40EB056D5AD6}" type="pres">
      <dgm:prSet presAssocID="{67E5A8B3-6A85-43B8-8441-0477465DF370}" presName="compositeNode" presStyleCnt="0">
        <dgm:presLayoutVars>
          <dgm:bulletEnabled val="1"/>
        </dgm:presLayoutVars>
      </dgm:prSet>
      <dgm:spPr/>
    </dgm:pt>
    <dgm:pt modelId="{6EBB7DEA-1C3A-4761-8487-7B678F56C2AF}" type="pres">
      <dgm:prSet presAssocID="{67E5A8B3-6A85-43B8-8441-0477465DF370}" presName="bgRect" presStyleLbl="bgAccFollowNode1" presStyleIdx="3" presStyleCnt="5"/>
      <dgm:spPr/>
    </dgm:pt>
    <dgm:pt modelId="{193DA561-049A-4752-939E-1EC7F5502348}" type="pres">
      <dgm:prSet presAssocID="{C014A5A7-31DB-4968-A3D9-A4BC81812B81}" presName="sibTransNodeCircle" presStyleLbl="alignNode1" presStyleIdx="6" presStyleCnt="10">
        <dgm:presLayoutVars>
          <dgm:chMax val="0"/>
          <dgm:bulletEnabled/>
        </dgm:presLayoutVars>
      </dgm:prSet>
      <dgm:spPr/>
    </dgm:pt>
    <dgm:pt modelId="{A30624A7-2ED8-4E62-841D-1D3861D73548}" type="pres">
      <dgm:prSet presAssocID="{67E5A8B3-6A85-43B8-8441-0477465DF370}" presName="bottomLine" presStyleLbl="alignNode1" presStyleIdx="7" presStyleCnt="10">
        <dgm:presLayoutVars/>
      </dgm:prSet>
      <dgm:spPr/>
    </dgm:pt>
    <dgm:pt modelId="{CDA8FB8B-C850-4E4E-90E5-7E57CB1560FA}" type="pres">
      <dgm:prSet presAssocID="{67E5A8B3-6A85-43B8-8441-0477465DF370}" presName="nodeText" presStyleLbl="bgAccFollowNode1" presStyleIdx="3" presStyleCnt="5">
        <dgm:presLayoutVars>
          <dgm:bulletEnabled val="1"/>
        </dgm:presLayoutVars>
      </dgm:prSet>
      <dgm:spPr/>
    </dgm:pt>
    <dgm:pt modelId="{62D26C16-299E-48A4-AB81-5AD78F3A09CC}" type="pres">
      <dgm:prSet presAssocID="{C014A5A7-31DB-4968-A3D9-A4BC81812B81}" presName="sibTrans" presStyleCnt="0"/>
      <dgm:spPr/>
    </dgm:pt>
    <dgm:pt modelId="{4565F909-E216-4264-A96D-5DC92A5469F3}" type="pres">
      <dgm:prSet presAssocID="{701360DF-C5EE-49E4-8F94-92FE15FE6FB3}" presName="compositeNode" presStyleCnt="0">
        <dgm:presLayoutVars>
          <dgm:bulletEnabled val="1"/>
        </dgm:presLayoutVars>
      </dgm:prSet>
      <dgm:spPr/>
    </dgm:pt>
    <dgm:pt modelId="{12CD779E-713A-4935-85A1-4E080F339330}" type="pres">
      <dgm:prSet presAssocID="{701360DF-C5EE-49E4-8F94-92FE15FE6FB3}" presName="bgRect" presStyleLbl="bgAccFollowNode1" presStyleIdx="4" presStyleCnt="5"/>
      <dgm:spPr/>
    </dgm:pt>
    <dgm:pt modelId="{48CA0185-6B99-4E28-8F00-F198E61EEE40}" type="pres">
      <dgm:prSet presAssocID="{ADDB5EEB-8A9F-4E48-BD16-FC2B58C5300F}" presName="sibTransNodeCircle" presStyleLbl="alignNode1" presStyleIdx="8" presStyleCnt="10">
        <dgm:presLayoutVars>
          <dgm:chMax val="0"/>
          <dgm:bulletEnabled/>
        </dgm:presLayoutVars>
      </dgm:prSet>
      <dgm:spPr/>
    </dgm:pt>
    <dgm:pt modelId="{A89272CA-014B-4395-B838-39B2DB479084}" type="pres">
      <dgm:prSet presAssocID="{701360DF-C5EE-49E4-8F94-92FE15FE6FB3}" presName="bottomLine" presStyleLbl="alignNode1" presStyleIdx="9" presStyleCnt="10">
        <dgm:presLayoutVars/>
      </dgm:prSet>
      <dgm:spPr/>
    </dgm:pt>
    <dgm:pt modelId="{66E364A8-3933-431F-96EB-A5D660AC4A53}" type="pres">
      <dgm:prSet presAssocID="{701360DF-C5EE-49E4-8F94-92FE15FE6FB3}" presName="nodeText" presStyleLbl="bgAccFollowNode1" presStyleIdx="4" presStyleCnt="5">
        <dgm:presLayoutVars>
          <dgm:bulletEnabled val="1"/>
        </dgm:presLayoutVars>
      </dgm:prSet>
      <dgm:spPr/>
    </dgm:pt>
  </dgm:ptLst>
  <dgm:cxnLst>
    <dgm:cxn modelId="{2BE0D901-45FB-400E-B139-3EC97B29EC66}" type="presOf" srcId="{B68609DF-EBBB-4AC0-A84F-D91D8D049374}" destId="{C268A4E9-ACC4-44B5-AA46-DE7F47AE3034}" srcOrd="0" destOrd="0" presId="urn:microsoft.com/office/officeart/2016/7/layout/BasicLinearProcessNumbered"/>
    <dgm:cxn modelId="{F6EBCC14-E06C-4A7E-939E-F647726645C0}" type="presOf" srcId="{701360DF-C5EE-49E4-8F94-92FE15FE6FB3}" destId="{66E364A8-3933-431F-96EB-A5D660AC4A53}" srcOrd="1" destOrd="0" presId="urn:microsoft.com/office/officeart/2016/7/layout/BasicLinearProcessNumbered"/>
    <dgm:cxn modelId="{A1F6231B-CC3C-4AAE-9B99-C82A0AE3DEA6}" type="presOf" srcId="{C014A5A7-31DB-4968-A3D9-A4BC81812B81}" destId="{193DA561-049A-4752-939E-1EC7F5502348}" srcOrd="0" destOrd="0" presId="urn:microsoft.com/office/officeart/2016/7/layout/BasicLinearProcessNumbered"/>
    <dgm:cxn modelId="{97BB8923-0951-4C68-B9E7-F56DAD313B3B}" srcId="{D6C5641B-B466-4A35-B8F6-1FC8447FFDBB}" destId="{67E5A8B3-6A85-43B8-8441-0477465DF370}" srcOrd="3" destOrd="0" parTransId="{00AEB1B3-BA4D-4741-9329-FFFA8E8EDCBE}" sibTransId="{C014A5A7-31DB-4968-A3D9-A4BC81812B81}"/>
    <dgm:cxn modelId="{0223B529-E20F-40E8-828F-1768A261C291}" type="presOf" srcId="{701360DF-C5EE-49E4-8F94-92FE15FE6FB3}" destId="{12CD779E-713A-4935-85A1-4E080F339330}" srcOrd="0" destOrd="0" presId="urn:microsoft.com/office/officeart/2016/7/layout/BasicLinearProcessNumbered"/>
    <dgm:cxn modelId="{34B1A136-0462-4233-956F-83C1F2578F9C}" srcId="{D6C5641B-B466-4A35-B8F6-1FC8447FFDBB}" destId="{53710825-0C80-4331-8D0B-78082E48AD9F}" srcOrd="2" destOrd="0" parTransId="{3292A8B4-3D41-4A1F-9D08-63F24CFC5C46}" sibTransId="{B680AE1A-B9D5-468B-85AF-56BE92EF28EF}"/>
    <dgm:cxn modelId="{B22AC638-8501-4F31-A6BF-90B72F757AEF}" type="presOf" srcId="{69D2EB5B-D465-4594-8D8F-A7D4EFDC4886}" destId="{0A7FB2F2-51EA-4927-BB2F-4DB2008F4DE4}" srcOrd="1" destOrd="0" presId="urn:microsoft.com/office/officeart/2016/7/layout/BasicLinearProcessNumbered"/>
    <dgm:cxn modelId="{F320713A-22BF-433F-A62E-7012A5DF634B}" type="presOf" srcId="{B680AE1A-B9D5-468B-85AF-56BE92EF28EF}" destId="{24053E86-6CFC-492D-8BD5-E2B8B311767D}" srcOrd="0" destOrd="0" presId="urn:microsoft.com/office/officeart/2016/7/layout/BasicLinearProcessNumbered"/>
    <dgm:cxn modelId="{3469FA5C-08BF-439E-96FA-88A4C1967148}" type="presOf" srcId="{D6C5641B-B466-4A35-B8F6-1FC8447FFDBB}" destId="{C10943EB-F0B0-4A5A-A804-A4C96884E901}" srcOrd="0" destOrd="0" presId="urn:microsoft.com/office/officeart/2016/7/layout/BasicLinearProcessNumbered"/>
    <dgm:cxn modelId="{81F8E555-AE89-4C22-B10F-E08818929360}" type="presOf" srcId="{69D2EB5B-D465-4594-8D8F-A7D4EFDC4886}" destId="{9308C2F8-4D34-4C61-B2C0-5E19764EA8E4}" srcOrd="0" destOrd="0" presId="urn:microsoft.com/office/officeart/2016/7/layout/BasicLinearProcessNumbered"/>
    <dgm:cxn modelId="{F98A5777-5CE3-436B-AC5E-F7AC0A4853B0}" type="presOf" srcId="{6569EB7B-559E-450A-A615-E29D3056B680}" destId="{C4E74A23-B902-4D88-9D29-8F792F4C21CC}" srcOrd="1" destOrd="0" presId="urn:microsoft.com/office/officeart/2016/7/layout/BasicLinearProcessNumbered"/>
    <dgm:cxn modelId="{4A47305A-35A3-41E4-B4EB-F13CD7D70F66}" srcId="{D6C5641B-B466-4A35-B8F6-1FC8447FFDBB}" destId="{6569EB7B-559E-450A-A615-E29D3056B680}" srcOrd="1" destOrd="0" parTransId="{341F3FAC-B005-4701-8652-A6706904CFDE}" sibTransId="{9D8082E5-7054-465F-9515-6C58D8ED19E8}"/>
    <dgm:cxn modelId="{228D425A-A3E5-4EB8-9F6C-195AFA8157BE}" type="presOf" srcId="{53710825-0C80-4331-8D0B-78082E48AD9F}" destId="{8CA5D3B4-4A8D-48D2-8A92-C75734099AC1}" srcOrd="1" destOrd="0" presId="urn:microsoft.com/office/officeart/2016/7/layout/BasicLinearProcessNumbered"/>
    <dgm:cxn modelId="{48F0A383-2128-4D3A-AC4A-B721D388F511}" type="presOf" srcId="{ADDB5EEB-8A9F-4E48-BD16-FC2B58C5300F}" destId="{48CA0185-6B99-4E28-8F00-F198E61EEE40}" srcOrd="0" destOrd="0" presId="urn:microsoft.com/office/officeart/2016/7/layout/BasicLinearProcessNumbered"/>
    <dgm:cxn modelId="{1F6F5684-62E3-4B7E-B9D0-AC7747384A66}" srcId="{D6C5641B-B466-4A35-B8F6-1FC8447FFDBB}" destId="{69D2EB5B-D465-4594-8D8F-A7D4EFDC4886}" srcOrd="0" destOrd="0" parTransId="{3101174B-8926-48B0-BEE3-B31E2E6910B0}" sibTransId="{B68609DF-EBBB-4AC0-A84F-D91D8D049374}"/>
    <dgm:cxn modelId="{2DB68685-96B2-434B-8F77-1072B23DB339}" type="presOf" srcId="{6569EB7B-559E-450A-A615-E29D3056B680}" destId="{24C6C59C-C7E3-4F63-B646-D4594254B8B3}" srcOrd="0" destOrd="0" presId="urn:microsoft.com/office/officeart/2016/7/layout/BasicLinearProcessNumbered"/>
    <dgm:cxn modelId="{854B12A4-D8AE-422D-8982-54760E8C5A18}" type="presOf" srcId="{53710825-0C80-4331-8D0B-78082E48AD9F}" destId="{992F2C56-0A65-4331-B7DF-36268D3F4E15}" srcOrd="0" destOrd="0" presId="urn:microsoft.com/office/officeart/2016/7/layout/BasicLinearProcessNumbered"/>
    <dgm:cxn modelId="{589256BF-78B6-438D-9ACC-2CE885B2D325}" type="presOf" srcId="{67E5A8B3-6A85-43B8-8441-0477465DF370}" destId="{CDA8FB8B-C850-4E4E-90E5-7E57CB1560FA}" srcOrd="1" destOrd="0" presId="urn:microsoft.com/office/officeart/2016/7/layout/BasicLinearProcessNumbered"/>
    <dgm:cxn modelId="{44B591C1-0C82-4E17-B699-CE8B46BB1257}" type="presOf" srcId="{9D8082E5-7054-465F-9515-6C58D8ED19E8}" destId="{A37DDE4E-73F3-4027-8432-4392F61F4B70}" srcOrd="0" destOrd="0" presId="urn:microsoft.com/office/officeart/2016/7/layout/BasicLinearProcessNumbered"/>
    <dgm:cxn modelId="{669F9CC5-76F8-4CCE-A59C-373C88F451F5}" type="presOf" srcId="{67E5A8B3-6A85-43B8-8441-0477465DF370}" destId="{6EBB7DEA-1C3A-4761-8487-7B678F56C2AF}" srcOrd="0" destOrd="0" presId="urn:microsoft.com/office/officeart/2016/7/layout/BasicLinearProcessNumbered"/>
    <dgm:cxn modelId="{AD605BEE-D701-4734-AE8C-C8437FF5E875}" srcId="{D6C5641B-B466-4A35-B8F6-1FC8447FFDBB}" destId="{701360DF-C5EE-49E4-8F94-92FE15FE6FB3}" srcOrd="4" destOrd="0" parTransId="{46F87146-163B-43D6-AA4A-E7483719BEB0}" sibTransId="{ADDB5EEB-8A9F-4E48-BD16-FC2B58C5300F}"/>
    <dgm:cxn modelId="{B49A18E5-FEA0-4290-8E5D-0419DBD24686}" type="presParOf" srcId="{C10943EB-F0B0-4A5A-A804-A4C96884E901}" destId="{B45D992C-6270-4A39-A6B5-5CB548A83216}" srcOrd="0" destOrd="0" presId="urn:microsoft.com/office/officeart/2016/7/layout/BasicLinearProcessNumbered"/>
    <dgm:cxn modelId="{939AA03D-7523-42F0-B955-FF3FAD4F3A0A}" type="presParOf" srcId="{B45D992C-6270-4A39-A6B5-5CB548A83216}" destId="{9308C2F8-4D34-4C61-B2C0-5E19764EA8E4}" srcOrd="0" destOrd="0" presId="urn:microsoft.com/office/officeart/2016/7/layout/BasicLinearProcessNumbered"/>
    <dgm:cxn modelId="{0D9DD042-603C-4377-9133-025B1C3C3C0D}" type="presParOf" srcId="{B45D992C-6270-4A39-A6B5-5CB548A83216}" destId="{C268A4E9-ACC4-44B5-AA46-DE7F47AE3034}" srcOrd="1" destOrd="0" presId="urn:microsoft.com/office/officeart/2016/7/layout/BasicLinearProcessNumbered"/>
    <dgm:cxn modelId="{FC650F6E-DB0F-4DC4-91EB-30F3D06D79BD}" type="presParOf" srcId="{B45D992C-6270-4A39-A6B5-5CB548A83216}" destId="{08858563-02D9-4056-9DEF-ACDBF6DBBE04}" srcOrd="2" destOrd="0" presId="urn:microsoft.com/office/officeart/2016/7/layout/BasicLinearProcessNumbered"/>
    <dgm:cxn modelId="{16856F61-455B-4265-9793-17481BEA9645}" type="presParOf" srcId="{B45D992C-6270-4A39-A6B5-5CB548A83216}" destId="{0A7FB2F2-51EA-4927-BB2F-4DB2008F4DE4}" srcOrd="3" destOrd="0" presId="urn:microsoft.com/office/officeart/2016/7/layout/BasicLinearProcessNumbered"/>
    <dgm:cxn modelId="{3D2CDFC9-676F-44CE-A618-358F50AE08F2}" type="presParOf" srcId="{C10943EB-F0B0-4A5A-A804-A4C96884E901}" destId="{E233108F-E837-410C-80EF-2094B74A8A3C}" srcOrd="1" destOrd="0" presId="urn:microsoft.com/office/officeart/2016/7/layout/BasicLinearProcessNumbered"/>
    <dgm:cxn modelId="{A3CEE213-6F82-403C-A005-E36E1160F4EA}" type="presParOf" srcId="{C10943EB-F0B0-4A5A-A804-A4C96884E901}" destId="{A2413555-B078-43E3-A7C9-B062163DD207}" srcOrd="2" destOrd="0" presId="urn:microsoft.com/office/officeart/2016/7/layout/BasicLinearProcessNumbered"/>
    <dgm:cxn modelId="{6D473C23-8227-438B-974D-A199B2BE5637}" type="presParOf" srcId="{A2413555-B078-43E3-A7C9-B062163DD207}" destId="{24C6C59C-C7E3-4F63-B646-D4594254B8B3}" srcOrd="0" destOrd="0" presId="urn:microsoft.com/office/officeart/2016/7/layout/BasicLinearProcessNumbered"/>
    <dgm:cxn modelId="{F6154575-94D9-449D-8568-7A10BB6BC8DA}" type="presParOf" srcId="{A2413555-B078-43E3-A7C9-B062163DD207}" destId="{A37DDE4E-73F3-4027-8432-4392F61F4B70}" srcOrd="1" destOrd="0" presId="urn:microsoft.com/office/officeart/2016/7/layout/BasicLinearProcessNumbered"/>
    <dgm:cxn modelId="{DE099C74-F634-4FD3-A322-F76BF76EF2E3}" type="presParOf" srcId="{A2413555-B078-43E3-A7C9-B062163DD207}" destId="{048CD365-50AB-4C13-871E-3958C456864B}" srcOrd="2" destOrd="0" presId="urn:microsoft.com/office/officeart/2016/7/layout/BasicLinearProcessNumbered"/>
    <dgm:cxn modelId="{48B8DD57-2C4E-4189-BE95-40906EACB57B}" type="presParOf" srcId="{A2413555-B078-43E3-A7C9-B062163DD207}" destId="{C4E74A23-B902-4D88-9D29-8F792F4C21CC}" srcOrd="3" destOrd="0" presId="urn:microsoft.com/office/officeart/2016/7/layout/BasicLinearProcessNumbered"/>
    <dgm:cxn modelId="{38BF1760-AC15-44EE-86E8-A3264E62B26E}" type="presParOf" srcId="{C10943EB-F0B0-4A5A-A804-A4C96884E901}" destId="{B2F6A5BB-6270-4C3A-9604-78538D419695}" srcOrd="3" destOrd="0" presId="urn:microsoft.com/office/officeart/2016/7/layout/BasicLinearProcessNumbered"/>
    <dgm:cxn modelId="{8CADE392-9771-48C6-8200-244EC064E44D}" type="presParOf" srcId="{C10943EB-F0B0-4A5A-A804-A4C96884E901}" destId="{BDD76A6E-9189-464C-A330-A6F384953229}" srcOrd="4" destOrd="0" presId="urn:microsoft.com/office/officeart/2016/7/layout/BasicLinearProcessNumbered"/>
    <dgm:cxn modelId="{AE71FCF4-3459-4B8D-A623-1F68430BFC27}" type="presParOf" srcId="{BDD76A6E-9189-464C-A330-A6F384953229}" destId="{992F2C56-0A65-4331-B7DF-36268D3F4E15}" srcOrd="0" destOrd="0" presId="urn:microsoft.com/office/officeart/2016/7/layout/BasicLinearProcessNumbered"/>
    <dgm:cxn modelId="{CB42A09B-EA80-48B8-8BCD-7FD2488C9091}" type="presParOf" srcId="{BDD76A6E-9189-464C-A330-A6F384953229}" destId="{24053E86-6CFC-492D-8BD5-E2B8B311767D}" srcOrd="1" destOrd="0" presId="urn:microsoft.com/office/officeart/2016/7/layout/BasicLinearProcessNumbered"/>
    <dgm:cxn modelId="{65A47A17-EF38-449A-82B2-2DC278CC2899}" type="presParOf" srcId="{BDD76A6E-9189-464C-A330-A6F384953229}" destId="{4EB0720A-62AD-48CC-9C91-62DE77D3E578}" srcOrd="2" destOrd="0" presId="urn:microsoft.com/office/officeart/2016/7/layout/BasicLinearProcessNumbered"/>
    <dgm:cxn modelId="{362537A4-9446-400D-A6E5-E093E8FCE1D5}" type="presParOf" srcId="{BDD76A6E-9189-464C-A330-A6F384953229}" destId="{8CA5D3B4-4A8D-48D2-8A92-C75734099AC1}" srcOrd="3" destOrd="0" presId="urn:microsoft.com/office/officeart/2016/7/layout/BasicLinearProcessNumbered"/>
    <dgm:cxn modelId="{AF5BE207-29CC-42B8-8288-F6685BE9EB63}" type="presParOf" srcId="{C10943EB-F0B0-4A5A-A804-A4C96884E901}" destId="{1D858D0D-F5C4-4089-B84D-8D9327FEA430}" srcOrd="5" destOrd="0" presId="urn:microsoft.com/office/officeart/2016/7/layout/BasicLinearProcessNumbered"/>
    <dgm:cxn modelId="{3ADA358F-D202-4E4E-B627-1BC951B400DD}" type="presParOf" srcId="{C10943EB-F0B0-4A5A-A804-A4C96884E901}" destId="{48707751-7086-4C83-BA32-40EB056D5AD6}" srcOrd="6" destOrd="0" presId="urn:microsoft.com/office/officeart/2016/7/layout/BasicLinearProcessNumbered"/>
    <dgm:cxn modelId="{1B45BDF6-7250-465D-A29F-F6A290E7664A}" type="presParOf" srcId="{48707751-7086-4C83-BA32-40EB056D5AD6}" destId="{6EBB7DEA-1C3A-4761-8487-7B678F56C2AF}" srcOrd="0" destOrd="0" presId="urn:microsoft.com/office/officeart/2016/7/layout/BasicLinearProcessNumbered"/>
    <dgm:cxn modelId="{55589E17-A5C6-47E3-82D5-0A91089E24A9}" type="presParOf" srcId="{48707751-7086-4C83-BA32-40EB056D5AD6}" destId="{193DA561-049A-4752-939E-1EC7F5502348}" srcOrd="1" destOrd="0" presId="urn:microsoft.com/office/officeart/2016/7/layout/BasicLinearProcessNumbered"/>
    <dgm:cxn modelId="{40C81D17-4BD3-4844-BAEB-C72FA4B2E1EA}" type="presParOf" srcId="{48707751-7086-4C83-BA32-40EB056D5AD6}" destId="{A30624A7-2ED8-4E62-841D-1D3861D73548}" srcOrd="2" destOrd="0" presId="urn:microsoft.com/office/officeart/2016/7/layout/BasicLinearProcessNumbered"/>
    <dgm:cxn modelId="{1F873D0E-4D53-418E-B432-0557B68A4DA5}" type="presParOf" srcId="{48707751-7086-4C83-BA32-40EB056D5AD6}" destId="{CDA8FB8B-C850-4E4E-90E5-7E57CB1560FA}" srcOrd="3" destOrd="0" presId="urn:microsoft.com/office/officeart/2016/7/layout/BasicLinearProcessNumbered"/>
    <dgm:cxn modelId="{2EFEE61B-53B7-4109-9749-06F78B237CDE}" type="presParOf" srcId="{C10943EB-F0B0-4A5A-A804-A4C96884E901}" destId="{62D26C16-299E-48A4-AB81-5AD78F3A09CC}" srcOrd="7" destOrd="0" presId="urn:microsoft.com/office/officeart/2016/7/layout/BasicLinearProcessNumbered"/>
    <dgm:cxn modelId="{A20B1D3D-8899-4FE9-9B99-B51CF0A0B244}" type="presParOf" srcId="{C10943EB-F0B0-4A5A-A804-A4C96884E901}" destId="{4565F909-E216-4264-A96D-5DC92A5469F3}" srcOrd="8" destOrd="0" presId="urn:microsoft.com/office/officeart/2016/7/layout/BasicLinearProcessNumbered"/>
    <dgm:cxn modelId="{90B3F913-F7AD-439E-AE10-073EB2F0CAC9}" type="presParOf" srcId="{4565F909-E216-4264-A96D-5DC92A5469F3}" destId="{12CD779E-713A-4935-85A1-4E080F339330}" srcOrd="0" destOrd="0" presId="urn:microsoft.com/office/officeart/2016/7/layout/BasicLinearProcessNumbered"/>
    <dgm:cxn modelId="{A818BCC0-D126-44FB-AAF0-891EB4DA3AB1}" type="presParOf" srcId="{4565F909-E216-4264-A96D-5DC92A5469F3}" destId="{48CA0185-6B99-4E28-8F00-F198E61EEE40}" srcOrd="1" destOrd="0" presId="urn:microsoft.com/office/officeart/2016/7/layout/BasicLinearProcessNumbered"/>
    <dgm:cxn modelId="{9F587E9A-6FFC-4F4F-BBC5-28421CDABF27}" type="presParOf" srcId="{4565F909-E216-4264-A96D-5DC92A5469F3}" destId="{A89272CA-014B-4395-B838-39B2DB479084}" srcOrd="2" destOrd="0" presId="urn:microsoft.com/office/officeart/2016/7/layout/BasicLinearProcessNumbered"/>
    <dgm:cxn modelId="{DC22E192-9CFA-4CE1-991E-5F01F94AAC26}" type="presParOf" srcId="{4565F909-E216-4264-A96D-5DC92A5469F3}" destId="{66E364A8-3933-431F-96EB-A5D660AC4A53}"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08C2F8-4D34-4C61-B2C0-5E19764EA8E4}">
      <dsp:nvSpPr>
        <dsp:cNvPr id="0" name=""/>
        <dsp:cNvSpPr/>
      </dsp:nvSpPr>
      <dsp:spPr>
        <a:xfrm>
          <a:off x="2558" y="256675"/>
          <a:ext cx="1385240" cy="193933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999" tIns="330200" rIns="107999" bIns="330200" numCol="1" spcCol="1270" anchor="t" anchorCtr="0">
          <a:noAutofit/>
        </a:bodyPr>
        <a:lstStyle/>
        <a:p>
          <a:pPr marL="0" lvl="0" indent="0" algn="l" defTabSz="488950">
            <a:lnSpc>
              <a:spcPct val="90000"/>
            </a:lnSpc>
            <a:spcBef>
              <a:spcPct val="0"/>
            </a:spcBef>
            <a:spcAft>
              <a:spcPct val="35000"/>
            </a:spcAft>
            <a:buNone/>
          </a:pPr>
          <a:r>
            <a:rPr lang="en-ZA" sz="1100" i="0" kern="1200" baseline="0" dirty="0"/>
            <a:t>Classify machine learning problems as classification or regression problems</a:t>
          </a:r>
          <a:endParaRPr lang="en-US" sz="1100" kern="1200" dirty="0"/>
        </a:p>
      </dsp:txBody>
      <dsp:txXfrm>
        <a:off x="2558" y="993623"/>
        <a:ext cx="1385240" cy="1163601"/>
      </dsp:txXfrm>
    </dsp:sp>
    <dsp:sp modelId="{C268A4E9-ACC4-44B5-AA46-DE7F47AE3034}">
      <dsp:nvSpPr>
        <dsp:cNvPr id="0" name=""/>
        <dsp:cNvSpPr/>
      </dsp:nvSpPr>
      <dsp:spPr>
        <a:xfrm>
          <a:off x="404278" y="450609"/>
          <a:ext cx="581800" cy="581800"/>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359" tIns="12700" rIns="45359" bIns="12700" numCol="1" spcCol="1270" anchor="ctr" anchorCtr="0">
          <a:noAutofit/>
        </a:bodyPr>
        <a:lstStyle/>
        <a:p>
          <a:pPr marL="0" lvl="0" indent="0" algn="ctr" defTabSz="1200150">
            <a:lnSpc>
              <a:spcPct val="90000"/>
            </a:lnSpc>
            <a:spcBef>
              <a:spcPct val="0"/>
            </a:spcBef>
            <a:spcAft>
              <a:spcPct val="35000"/>
            </a:spcAft>
            <a:buNone/>
          </a:pPr>
          <a:r>
            <a:rPr lang="en-US" sz="2700" kern="1200"/>
            <a:t>1</a:t>
          </a:r>
        </a:p>
      </dsp:txBody>
      <dsp:txXfrm>
        <a:off x="489481" y="535812"/>
        <a:ext cx="411394" cy="411394"/>
      </dsp:txXfrm>
    </dsp:sp>
    <dsp:sp modelId="{08858563-02D9-4056-9DEF-ACDBF6DBBE04}">
      <dsp:nvSpPr>
        <dsp:cNvPr id="0" name=""/>
        <dsp:cNvSpPr/>
      </dsp:nvSpPr>
      <dsp:spPr>
        <a:xfrm>
          <a:off x="2558" y="2195939"/>
          <a:ext cx="1385240"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C6C59C-C7E3-4F63-B646-D4594254B8B3}">
      <dsp:nvSpPr>
        <dsp:cNvPr id="0" name=""/>
        <dsp:cNvSpPr/>
      </dsp:nvSpPr>
      <dsp:spPr>
        <a:xfrm>
          <a:off x="1526322" y="256675"/>
          <a:ext cx="1385240" cy="193933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999" tIns="330200" rIns="107999" bIns="330200" numCol="1" spcCol="1270" anchor="t" anchorCtr="0">
          <a:noAutofit/>
        </a:bodyPr>
        <a:lstStyle/>
        <a:p>
          <a:pPr marL="0" lvl="0" indent="0" algn="l" defTabSz="488950">
            <a:lnSpc>
              <a:spcPct val="90000"/>
            </a:lnSpc>
            <a:spcBef>
              <a:spcPct val="0"/>
            </a:spcBef>
            <a:spcAft>
              <a:spcPct val="35000"/>
            </a:spcAft>
            <a:buNone/>
          </a:pPr>
          <a:r>
            <a:rPr lang="en-ZA" sz="1100" i="0" kern="1200" baseline="0" dirty="0"/>
            <a:t>Distinguish between underfitting and overfitting.. </a:t>
          </a:r>
          <a:endParaRPr lang="en-US" sz="1100" kern="1200" dirty="0"/>
        </a:p>
      </dsp:txBody>
      <dsp:txXfrm>
        <a:off x="1526322" y="993623"/>
        <a:ext cx="1385240" cy="1163601"/>
      </dsp:txXfrm>
    </dsp:sp>
    <dsp:sp modelId="{A37DDE4E-73F3-4027-8432-4392F61F4B70}">
      <dsp:nvSpPr>
        <dsp:cNvPr id="0" name=""/>
        <dsp:cNvSpPr/>
      </dsp:nvSpPr>
      <dsp:spPr>
        <a:xfrm>
          <a:off x="1928042" y="450609"/>
          <a:ext cx="581800" cy="581800"/>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359" tIns="12700" rIns="45359" bIns="12700" numCol="1" spcCol="1270" anchor="ctr" anchorCtr="0">
          <a:noAutofit/>
        </a:bodyPr>
        <a:lstStyle/>
        <a:p>
          <a:pPr marL="0" lvl="0" indent="0" algn="ctr" defTabSz="1200150">
            <a:lnSpc>
              <a:spcPct val="90000"/>
            </a:lnSpc>
            <a:spcBef>
              <a:spcPct val="0"/>
            </a:spcBef>
            <a:spcAft>
              <a:spcPct val="35000"/>
            </a:spcAft>
            <a:buNone/>
          </a:pPr>
          <a:r>
            <a:rPr lang="en-US" sz="2700" kern="1200"/>
            <a:t>2</a:t>
          </a:r>
        </a:p>
      </dsp:txBody>
      <dsp:txXfrm>
        <a:off x="2013245" y="535812"/>
        <a:ext cx="411394" cy="411394"/>
      </dsp:txXfrm>
    </dsp:sp>
    <dsp:sp modelId="{048CD365-50AB-4C13-871E-3958C456864B}">
      <dsp:nvSpPr>
        <dsp:cNvPr id="0" name=""/>
        <dsp:cNvSpPr/>
      </dsp:nvSpPr>
      <dsp:spPr>
        <a:xfrm>
          <a:off x="1526322" y="2195939"/>
          <a:ext cx="1385240"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92F2C56-0A65-4331-B7DF-36268D3F4E15}">
      <dsp:nvSpPr>
        <dsp:cNvPr id="0" name=""/>
        <dsp:cNvSpPr/>
      </dsp:nvSpPr>
      <dsp:spPr>
        <a:xfrm>
          <a:off x="3050086" y="256675"/>
          <a:ext cx="1385240" cy="193933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999" tIns="330200" rIns="107999" bIns="330200" numCol="1" spcCol="1270" anchor="t" anchorCtr="0">
          <a:noAutofit/>
        </a:bodyPr>
        <a:lstStyle/>
        <a:p>
          <a:pPr marL="0" lvl="0" indent="0" algn="l" defTabSz="488950">
            <a:lnSpc>
              <a:spcPct val="90000"/>
            </a:lnSpc>
            <a:spcBef>
              <a:spcPct val="0"/>
            </a:spcBef>
            <a:spcAft>
              <a:spcPct val="35000"/>
            </a:spcAft>
            <a:buNone/>
          </a:pPr>
          <a:r>
            <a:rPr lang="en-ZA" sz="1100" i="0" kern="1200" baseline="0" dirty="0"/>
            <a:t>Compare different supervised learning algorithms.</a:t>
          </a:r>
          <a:endParaRPr lang="en-US" sz="1100" kern="1200" dirty="0"/>
        </a:p>
      </dsp:txBody>
      <dsp:txXfrm>
        <a:off x="3050086" y="993623"/>
        <a:ext cx="1385240" cy="1163601"/>
      </dsp:txXfrm>
    </dsp:sp>
    <dsp:sp modelId="{24053E86-6CFC-492D-8BD5-E2B8B311767D}">
      <dsp:nvSpPr>
        <dsp:cNvPr id="0" name=""/>
        <dsp:cNvSpPr/>
      </dsp:nvSpPr>
      <dsp:spPr>
        <a:xfrm>
          <a:off x="3451806" y="450609"/>
          <a:ext cx="581800" cy="581800"/>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359" tIns="12700" rIns="45359" bIns="12700" numCol="1" spcCol="1270" anchor="ctr" anchorCtr="0">
          <a:noAutofit/>
        </a:bodyPr>
        <a:lstStyle/>
        <a:p>
          <a:pPr marL="0" lvl="0" indent="0" algn="ctr" defTabSz="1200150">
            <a:lnSpc>
              <a:spcPct val="90000"/>
            </a:lnSpc>
            <a:spcBef>
              <a:spcPct val="0"/>
            </a:spcBef>
            <a:spcAft>
              <a:spcPct val="35000"/>
            </a:spcAft>
            <a:buNone/>
          </a:pPr>
          <a:r>
            <a:rPr lang="en-US" sz="2700" kern="1200"/>
            <a:t>3</a:t>
          </a:r>
        </a:p>
      </dsp:txBody>
      <dsp:txXfrm>
        <a:off x="3537009" y="535812"/>
        <a:ext cx="411394" cy="411394"/>
      </dsp:txXfrm>
    </dsp:sp>
    <dsp:sp modelId="{4EB0720A-62AD-48CC-9C91-62DE77D3E578}">
      <dsp:nvSpPr>
        <dsp:cNvPr id="0" name=""/>
        <dsp:cNvSpPr/>
      </dsp:nvSpPr>
      <dsp:spPr>
        <a:xfrm>
          <a:off x="3050086" y="2195939"/>
          <a:ext cx="1385240"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BB7DEA-1C3A-4761-8487-7B678F56C2AF}">
      <dsp:nvSpPr>
        <dsp:cNvPr id="0" name=""/>
        <dsp:cNvSpPr/>
      </dsp:nvSpPr>
      <dsp:spPr>
        <a:xfrm>
          <a:off x="4573850" y="256675"/>
          <a:ext cx="1385240" cy="193933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999" tIns="330200" rIns="107999" bIns="330200" numCol="1" spcCol="1270" anchor="t" anchorCtr="0">
          <a:noAutofit/>
        </a:bodyPr>
        <a:lstStyle/>
        <a:p>
          <a:pPr marL="0" lvl="0" indent="0" algn="l" defTabSz="488950">
            <a:lnSpc>
              <a:spcPct val="90000"/>
            </a:lnSpc>
            <a:spcBef>
              <a:spcPct val="0"/>
            </a:spcBef>
            <a:spcAft>
              <a:spcPct val="35000"/>
            </a:spcAft>
            <a:buNone/>
          </a:pPr>
          <a:r>
            <a:rPr lang="en-ZA" sz="1100" i="0" kern="1200" baseline="0" dirty="0"/>
            <a:t>Apply supervised learning algorithms to solve problems.</a:t>
          </a:r>
          <a:endParaRPr lang="en-US" sz="1100" kern="1200" dirty="0"/>
        </a:p>
      </dsp:txBody>
      <dsp:txXfrm>
        <a:off x="4573850" y="993623"/>
        <a:ext cx="1385240" cy="1163601"/>
      </dsp:txXfrm>
    </dsp:sp>
    <dsp:sp modelId="{193DA561-049A-4752-939E-1EC7F5502348}">
      <dsp:nvSpPr>
        <dsp:cNvPr id="0" name=""/>
        <dsp:cNvSpPr/>
      </dsp:nvSpPr>
      <dsp:spPr>
        <a:xfrm>
          <a:off x="4975570" y="450609"/>
          <a:ext cx="581800" cy="581800"/>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359" tIns="12700" rIns="45359" bIns="12700" numCol="1" spcCol="1270" anchor="ctr" anchorCtr="0">
          <a:noAutofit/>
        </a:bodyPr>
        <a:lstStyle/>
        <a:p>
          <a:pPr marL="0" lvl="0" indent="0" algn="ctr" defTabSz="1200150">
            <a:lnSpc>
              <a:spcPct val="90000"/>
            </a:lnSpc>
            <a:spcBef>
              <a:spcPct val="0"/>
            </a:spcBef>
            <a:spcAft>
              <a:spcPct val="35000"/>
            </a:spcAft>
            <a:buNone/>
          </a:pPr>
          <a:r>
            <a:rPr lang="en-US" sz="2700" kern="1200"/>
            <a:t>4</a:t>
          </a:r>
        </a:p>
      </dsp:txBody>
      <dsp:txXfrm>
        <a:off x="5060773" y="535812"/>
        <a:ext cx="411394" cy="411394"/>
      </dsp:txXfrm>
    </dsp:sp>
    <dsp:sp modelId="{A30624A7-2ED8-4E62-841D-1D3861D73548}">
      <dsp:nvSpPr>
        <dsp:cNvPr id="0" name=""/>
        <dsp:cNvSpPr/>
      </dsp:nvSpPr>
      <dsp:spPr>
        <a:xfrm>
          <a:off x="4573850" y="2195939"/>
          <a:ext cx="1385240"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CD779E-713A-4935-85A1-4E080F339330}">
      <dsp:nvSpPr>
        <dsp:cNvPr id="0" name=""/>
        <dsp:cNvSpPr/>
      </dsp:nvSpPr>
      <dsp:spPr>
        <a:xfrm>
          <a:off x="6097614" y="256675"/>
          <a:ext cx="1385240" cy="193933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999" tIns="330200" rIns="107999" bIns="330200" numCol="1" spcCol="1270" anchor="t" anchorCtr="0">
          <a:noAutofit/>
        </a:bodyPr>
        <a:lstStyle/>
        <a:p>
          <a:pPr marL="0" lvl="0" indent="0" algn="l" defTabSz="488950">
            <a:lnSpc>
              <a:spcPct val="90000"/>
            </a:lnSpc>
            <a:spcBef>
              <a:spcPct val="0"/>
            </a:spcBef>
            <a:spcAft>
              <a:spcPct val="35000"/>
            </a:spcAft>
            <a:buNone/>
          </a:pPr>
          <a:r>
            <a:rPr lang="en-ZA" sz="1100" i="0" kern="1200" baseline="0" dirty="0"/>
            <a:t>Calculate uncertainty estimates from classifiers.</a:t>
          </a:r>
          <a:endParaRPr lang="en-US" sz="1100" kern="1200" dirty="0"/>
        </a:p>
      </dsp:txBody>
      <dsp:txXfrm>
        <a:off x="6097614" y="993623"/>
        <a:ext cx="1385240" cy="1163601"/>
      </dsp:txXfrm>
    </dsp:sp>
    <dsp:sp modelId="{48CA0185-6B99-4E28-8F00-F198E61EEE40}">
      <dsp:nvSpPr>
        <dsp:cNvPr id="0" name=""/>
        <dsp:cNvSpPr/>
      </dsp:nvSpPr>
      <dsp:spPr>
        <a:xfrm>
          <a:off x="6499334" y="450609"/>
          <a:ext cx="581800" cy="581800"/>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359" tIns="12700" rIns="45359" bIns="12700" numCol="1" spcCol="1270" anchor="ctr" anchorCtr="0">
          <a:noAutofit/>
        </a:bodyPr>
        <a:lstStyle/>
        <a:p>
          <a:pPr marL="0" lvl="0" indent="0" algn="ctr" defTabSz="1200150">
            <a:lnSpc>
              <a:spcPct val="90000"/>
            </a:lnSpc>
            <a:spcBef>
              <a:spcPct val="0"/>
            </a:spcBef>
            <a:spcAft>
              <a:spcPct val="35000"/>
            </a:spcAft>
            <a:buNone/>
          </a:pPr>
          <a:r>
            <a:rPr lang="en-US" sz="2700" kern="1200"/>
            <a:t>5</a:t>
          </a:r>
        </a:p>
      </dsp:txBody>
      <dsp:txXfrm>
        <a:off x="6584537" y="535812"/>
        <a:ext cx="411394" cy="411394"/>
      </dsp:txXfrm>
    </dsp:sp>
    <dsp:sp modelId="{A89272CA-014B-4395-B838-39B2DB479084}">
      <dsp:nvSpPr>
        <dsp:cNvPr id="0" name=""/>
        <dsp:cNvSpPr/>
      </dsp:nvSpPr>
      <dsp:spPr>
        <a:xfrm>
          <a:off x="6097614" y="2195939"/>
          <a:ext cx="1385240"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30.png>
</file>

<file path=ppt/media/image14.png>
</file>

<file path=ppt/media/image140.png>
</file>

<file path=ppt/media/image15.png>
</file>

<file path=ppt/media/image150.png>
</file>

<file path=ppt/media/image16.png>
</file>

<file path=ppt/media/image160.png>
</file>

<file path=ppt/media/image17.png>
</file>

<file path=ppt/media/image170.png>
</file>

<file path=ppt/media/image18.png>
</file>

<file path=ppt/media/image180.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jpeg>
</file>

<file path=ppt/media/image30.png>
</file>

<file path=ppt/media/image31.svg>
</file>

<file path=ppt/media/image32.png>
</file>

<file path=ppt/media/image33.png>
</file>

<file path=ppt/media/image34.svg>
</file>

<file path=ppt/media/image35.png>
</file>

<file path=ppt/media/image36.png>
</file>

<file path=ppt/media/image37.png>
</file>

<file path=ppt/media/image38.png>
</file>

<file path=ppt/media/image39.sv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svg>
</file>

<file path=ppt/media/image51.png>
</file>

<file path=ppt/media/image52.png>
</file>

<file path=ppt/media/image53.png>
</file>

<file path=ppt/media/image54.png>
</file>

<file path=ppt/media/image55.png>
</file>

<file path=ppt/media/image6.png>
</file>

<file path=ppt/media/image60.png>
</file>

<file path=ppt/media/image7.png>
</file>

<file path=ppt/media/image70.png>
</file>

<file path=ppt/media/image8.png>
</file>

<file path=ppt/media/image80.png>
</file>

<file path=ppt/media/image9.jpeg>
</file>

<file path=ppt/media/image90.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8DAD8-40DD-51E5-CE57-7D5A045211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98CCC77B-8374-9642-1EDC-FE59E8F96D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E7D3A998-C6C0-1713-2DD4-DE3F79B1D97F}"/>
              </a:ext>
            </a:extLst>
          </p:cNvPr>
          <p:cNvSpPr>
            <a:spLocks noGrp="1"/>
          </p:cNvSpPr>
          <p:nvPr>
            <p:ph type="dt" sz="half" idx="10"/>
          </p:nvPr>
        </p:nvSpPr>
        <p:spPr/>
        <p:txBody>
          <a:bodyPr/>
          <a:lstStyle/>
          <a:p>
            <a:fld id="{58AD36A9-E50C-42A1-92FC-BFBBDE40C72E}" type="datetimeFigureOut">
              <a:rPr lang="en-ZA" smtClean="0"/>
              <a:t>2025/02/23</a:t>
            </a:fld>
            <a:endParaRPr lang="en-ZA"/>
          </a:p>
        </p:txBody>
      </p:sp>
      <p:sp>
        <p:nvSpPr>
          <p:cNvPr id="5" name="Footer Placeholder 4">
            <a:extLst>
              <a:ext uri="{FF2B5EF4-FFF2-40B4-BE49-F238E27FC236}">
                <a16:creationId xmlns:a16="http://schemas.microsoft.com/office/drawing/2014/main" id="{16B38597-E41C-0D6D-DF20-A4B5940F252C}"/>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CE52C004-10BE-E79B-48B6-08F53D032CE5}"/>
              </a:ext>
            </a:extLst>
          </p:cNvPr>
          <p:cNvSpPr>
            <a:spLocks noGrp="1"/>
          </p:cNvSpPr>
          <p:nvPr>
            <p:ph type="sldNum" sz="quarter" idx="12"/>
          </p:nvPr>
        </p:nvSpPr>
        <p:spPr/>
        <p:txBody>
          <a:bodyPr/>
          <a:lstStyle/>
          <a:p>
            <a:fld id="{C606A4E4-0DC8-4283-B037-09CDC00BE83E}" type="slidenum">
              <a:rPr lang="en-ZA" smtClean="0"/>
              <a:t>‹#›</a:t>
            </a:fld>
            <a:endParaRPr lang="en-ZA"/>
          </a:p>
        </p:txBody>
      </p:sp>
    </p:spTree>
    <p:extLst>
      <p:ext uri="{BB962C8B-B14F-4D97-AF65-F5344CB8AC3E}">
        <p14:creationId xmlns:p14="http://schemas.microsoft.com/office/powerpoint/2010/main" val="41708797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1102B-3FBA-07DB-1F15-7ECF145F904D}"/>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1B283676-DF91-0B3E-CFF9-C6F1EA2602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56D0F6D2-E2CC-CAD9-BAD9-DC103CF3A25C}"/>
              </a:ext>
            </a:extLst>
          </p:cNvPr>
          <p:cNvSpPr>
            <a:spLocks noGrp="1"/>
          </p:cNvSpPr>
          <p:nvPr>
            <p:ph type="dt" sz="half" idx="10"/>
          </p:nvPr>
        </p:nvSpPr>
        <p:spPr/>
        <p:txBody>
          <a:bodyPr/>
          <a:lstStyle/>
          <a:p>
            <a:fld id="{58AD36A9-E50C-42A1-92FC-BFBBDE40C72E}" type="datetimeFigureOut">
              <a:rPr lang="en-ZA" smtClean="0"/>
              <a:t>2025/02/23</a:t>
            </a:fld>
            <a:endParaRPr lang="en-ZA"/>
          </a:p>
        </p:txBody>
      </p:sp>
      <p:sp>
        <p:nvSpPr>
          <p:cNvPr id="5" name="Footer Placeholder 4">
            <a:extLst>
              <a:ext uri="{FF2B5EF4-FFF2-40B4-BE49-F238E27FC236}">
                <a16:creationId xmlns:a16="http://schemas.microsoft.com/office/drawing/2014/main" id="{6116A14D-51B1-D882-D5AE-A179D6735E90}"/>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BA63B265-DD8E-2E1F-196E-456E8C667045}"/>
              </a:ext>
            </a:extLst>
          </p:cNvPr>
          <p:cNvSpPr>
            <a:spLocks noGrp="1"/>
          </p:cNvSpPr>
          <p:nvPr>
            <p:ph type="sldNum" sz="quarter" idx="12"/>
          </p:nvPr>
        </p:nvSpPr>
        <p:spPr/>
        <p:txBody>
          <a:bodyPr/>
          <a:lstStyle/>
          <a:p>
            <a:fld id="{C606A4E4-0DC8-4283-B037-09CDC00BE83E}" type="slidenum">
              <a:rPr lang="en-ZA" smtClean="0"/>
              <a:t>‹#›</a:t>
            </a:fld>
            <a:endParaRPr lang="en-ZA"/>
          </a:p>
        </p:txBody>
      </p:sp>
    </p:spTree>
    <p:extLst>
      <p:ext uri="{BB962C8B-B14F-4D97-AF65-F5344CB8AC3E}">
        <p14:creationId xmlns:p14="http://schemas.microsoft.com/office/powerpoint/2010/main" val="2213937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837958-E903-74C1-B223-C2379E4F537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D87DE0B7-08FC-AA2E-5935-12105CF12D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F91AED09-2E28-DE07-D274-56E5D5803756}"/>
              </a:ext>
            </a:extLst>
          </p:cNvPr>
          <p:cNvSpPr>
            <a:spLocks noGrp="1"/>
          </p:cNvSpPr>
          <p:nvPr>
            <p:ph type="dt" sz="half" idx="10"/>
          </p:nvPr>
        </p:nvSpPr>
        <p:spPr/>
        <p:txBody>
          <a:bodyPr/>
          <a:lstStyle/>
          <a:p>
            <a:fld id="{58AD36A9-E50C-42A1-92FC-BFBBDE40C72E}" type="datetimeFigureOut">
              <a:rPr lang="en-ZA" smtClean="0"/>
              <a:t>2025/02/23</a:t>
            </a:fld>
            <a:endParaRPr lang="en-ZA"/>
          </a:p>
        </p:txBody>
      </p:sp>
      <p:sp>
        <p:nvSpPr>
          <p:cNvPr id="5" name="Footer Placeholder 4">
            <a:extLst>
              <a:ext uri="{FF2B5EF4-FFF2-40B4-BE49-F238E27FC236}">
                <a16:creationId xmlns:a16="http://schemas.microsoft.com/office/drawing/2014/main" id="{B4D8AC28-C56C-96D8-ACB0-A02E5202D50C}"/>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EEBE0BB0-366B-312D-FF36-3FA6C4620B61}"/>
              </a:ext>
            </a:extLst>
          </p:cNvPr>
          <p:cNvSpPr>
            <a:spLocks noGrp="1"/>
          </p:cNvSpPr>
          <p:nvPr>
            <p:ph type="sldNum" sz="quarter" idx="12"/>
          </p:nvPr>
        </p:nvSpPr>
        <p:spPr/>
        <p:txBody>
          <a:bodyPr/>
          <a:lstStyle/>
          <a:p>
            <a:fld id="{C606A4E4-0DC8-4283-B037-09CDC00BE83E}" type="slidenum">
              <a:rPr lang="en-ZA" smtClean="0"/>
              <a:t>‹#›</a:t>
            </a:fld>
            <a:endParaRPr lang="en-ZA"/>
          </a:p>
        </p:txBody>
      </p:sp>
    </p:spTree>
    <p:extLst>
      <p:ext uri="{BB962C8B-B14F-4D97-AF65-F5344CB8AC3E}">
        <p14:creationId xmlns:p14="http://schemas.microsoft.com/office/powerpoint/2010/main" val="895916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BA171-08D7-8E5D-9AA0-52B5B68061BD}"/>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AE75A0C5-2186-4F76-D199-1C18B806E0C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12FCCF31-8294-6061-80E1-12A4506C2F4B}"/>
              </a:ext>
            </a:extLst>
          </p:cNvPr>
          <p:cNvSpPr>
            <a:spLocks noGrp="1"/>
          </p:cNvSpPr>
          <p:nvPr>
            <p:ph type="dt" sz="half" idx="10"/>
          </p:nvPr>
        </p:nvSpPr>
        <p:spPr/>
        <p:txBody>
          <a:bodyPr/>
          <a:lstStyle/>
          <a:p>
            <a:fld id="{58AD36A9-E50C-42A1-92FC-BFBBDE40C72E}" type="datetimeFigureOut">
              <a:rPr lang="en-ZA" smtClean="0"/>
              <a:t>2025/02/23</a:t>
            </a:fld>
            <a:endParaRPr lang="en-ZA"/>
          </a:p>
        </p:txBody>
      </p:sp>
      <p:sp>
        <p:nvSpPr>
          <p:cNvPr id="5" name="Footer Placeholder 4">
            <a:extLst>
              <a:ext uri="{FF2B5EF4-FFF2-40B4-BE49-F238E27FC236}">
                <a16:creationId xmlns:a16="http://schemas.microsoft.com/office/drawing/2014/main" id="{F1E7921F-BE30-B659-A1B3-34A13531DD5B}"/>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3A087D55-B669-E62A-EFA8-B0E4C0C146C7}"/>
              </a:ext>
            </a:extLst>
          </p:cNvPr>
          <p:cNvSpPr>
            <a:spLocks noGrp="1"/>
          </p:cNvSpPr>
          <p:nvPr>
            <p:ph type="sldNum" sz="quarter" idx="12"/>
          </p:nvPr>
        </p:nvSpPr>
        <p:spPr/>
        <p:txBody>
          <a:bodyPr/>
          <a:lstStyle/>
          <a:p>
            <a:fld id="{C606A4E4-0DC8-4283-B037-09CDC00BE83E}" type="slidenum">
              <a:rPr lang="en-ZA" smtClean="0"/>
              <a:t>‹#›</a:t>
            </a:fld>
            <a:endParaRPr lang="en-ZA"/>
          </a:p>
        </p:txBody>
      </p:sp>
    </p:spTree>
    <p:extLst>
      <p:ext uri="{BB962C8B-B14F-4D97-AF65-F5344CB8AC3E}">
        <p14:creationId xmlns:p14="http://schemas.microsoft.com/office/powerpoint/2010/main" val="1497977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B825D-7D44-3C08-1A94-F637805C34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B049DC08-A69D-F94C-D887-7770DCF1562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E2EBCC-1417-2538-9FA2-D351EA41B458}"/>
              </a:ext>
            </a:extLst>
          </p:cNvPr>
          <p:cNvSpPr>
            <a:spLocks noGrp="1"/>
          </p:cNvSpPr>
          <p:nvPr>
            <p:ph type="dt" sz="half" idx="10"/>
          </p:nvPr>
        </p:nvSpPr>
        <p:spPr/>
        <p:txBody>
          <a:bodyPr/>
          <a:lstStyle/>
          <a:p>
            <a:fld id="{58AD36A9-E50C-42A1-92FC-BFBBDE40C72E}" type="datetimeFigureOut">
              <a:rPr lang="en-ZA" smtClean="0"/>
              <a:t>2025/02/23</a:t>
            </a:fld>
            <a:endParaRPr lang="en-ZA"/>
          </a:p>
        </p:txBody>
      </p:sp>
      <p:sp>
        <p:nvSpPr>
          <p:cNvPr id="5" name="Footer Placeholder 4">
            <a:extLst>
              <a:ext uri="{FF2B5EF4-FFF2-40B4-BE49-F238E27FC236}">
                <a16:creationId xmlns:a16="http://schemas.microsoft.com/office/drawing/2014/main" id="{BF7742E7-73F3-F421-EBDE-4D6B584AF07A}"/>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5FEC034E-E704-114B-A1F7-E1BB8AF3481D}"/>
              </a:ext>
            </a:extLst>
          </p:cNvPr>
          <p:cNvSpPr>
            <a:spLocks noGrp="1"/>
          </p:cNvSpPr>
          <p:nvPr>
            <p:ph type="sldNum" sz="quarter" idx="12"/>
          </p:nvPr>
        </p:nvSpPr>
        <p:spPr/>
        <p:txBody>
          <a:bodyPr/>
          <a:lstStyle/>
          <a:p>
            <a:fld id="{C606A4E4-0DC8-4283-B037-09CDC00BE83E}" type="slidenum">
              <a:rPr lang="en-ZA" smtClean="0"/>
              <a:t>‹#›</a:t>
            </a:fld>
            <a:endParaRPr lang="en-ZA"/>
          </a:p>
        </p:txBody>
      </p:sp>
    </p:spTree>
    <p:extLst>
      <p:ext uri="{BB962C8B-B14F-4D97-AF65-F5344CB8AC3E}">
        <p14:creationId xmlns:p14="http://schemas.microsoft.com/office/powerpoint/2010/main" val="3133244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E8410-A5D9-9E03-A494-6092315B0E6D}"/>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42CC3FB1-9048-3145-0B84-4AA5115AEF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C1A54644-9697-6FAA-38E1-F34CE9B3E2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CCBE04C8-55D2-86BC-20E9-C7F20EC66642}"/>
              </a:ext>
            </a:extLst>
          </p:cNvPr>
          <p:cNvSpPr>
            <a:spLocks noGrp="1"/>
          </p:cNvSpPr>
          <p:nvPr>
            <p:ph type="dt" sz="half" idx="10"/>
          </p:nvPr>
        </p:nvSpPr>
        <p:spPr/>
        <p:txBody>
          <a:bodyPr/>
          <a:lstStyle/>
          <a:p>
            <a:fld id="{58AD36A9-E50C-42A1-92FC-BFBBDE40C72E}" type="datetimeFigureOut">
              <a:rPr lang="en-ZA" smtClean="0"/>
              <a:t>2025/02/23</a:t>
            </a:fld>
            <a:endParaRPr lang="en-ZA"/>
          </a:p>
        </p:txBody>
      </p:sp>
      <p:sp>
        <p:nvSpPr>
          <p:cNvPr id="6" name="Footer Placeholder 5">
            <a:extLst>
              <a:ext uri="{FF2B5EF4-FFF2-40B4-BE49-F238E27FC236}">
                <a16:creationId xmlns:a16="http://schemas.microsoft.com/office/drawing/2014/main" id="{8BB2E42F-F1D7-8ADD-8056-D8CF5BFB2F46}"/>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FD0735C6-1B38-5722-31CD-1954D9DA566A}"/>
              </a:ext>
            </a:extLst>
          </p:cNvPr>
          <p:cNvSpPr>
            <a:spLocks noGrp="1"/>
          </p:cNvSpPr>
          <p:nvPr>
            <p:ph type="sldNum" sz="quarter" idx="12"/>
          </p:nvPr>
        </p:nvSpPr>
        <p:spPr/>
        <p:txBody>
          <a:bodyPr/>
          <a:lstStyle/>
          <a:p>
            <a:fld id="{C606A4E4-0DC8-4283-B037-09CDC00BE83E}" type="slidenum">
              <a:rPr lang="en-ZA" smtClean="0"/>
              <a:t>‹#›</a:t>
            </a:fld>
            <a:endParaRPr lang="en-ZA"/>
          </a:p>
        </p:txBody>
      </p:sp>
    </p:spTree>
    <p:extLst>
      <p:ext uri="{BB962C8B-B14F-4D97-AF65-F5344CB8AC3E}">
        <p14:creationId xmlns:p14="http://schemas.microsoft.com/office/powerpoint/2010/main" val="2373399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B771F-7CAF-A91A-9120-26756184EE32}"/>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C3D841C1-7C57-08C8-7E00-FAC7CFD0F3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E6A120-B35F-9831-8F9F-23C9EB7F8A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1A19B264-88AD-E202-3B67-ED40F88E49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02882D-6A13-BE34-AAED-3FFF27B2CA7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EF582F2A-6D26-07FE-C989-C595D176E0C2}"/>
              </a:ext>
            </a:extLst>
          </p:cNvPr>
          <p:cNvSpPr>
            <a:spLocks noGrp="1"/>
          </p:cNvSpPr>
          <p:nvPr>
            <p:ph type="dt" sz="half" idx="10"/>
          </p:nvPr>
        </p:nvSpPr>
        <p:spPr/>
        <p:txBody>
          <a:bodyPr/>
          <a:lstStyle/>
          <a:p>
            <a:fld id="{58AD36A9-E50C-42A1-92FC-BFBBDE40C72E}" type="datetimeFigureOut">
              <a:rPr lang="en-ZA" smtClean="0"/>
              <a:t>2025/02/23</a:t>
            </a:fld>
            <a:endParaRPr lang="en-ZA"/>
          </a:p>
        </p:txBody>
      </p:sp>
      <p:sp>
        <p:nvSpPr>
          <p:cNvPr id="8" name="Footer Placeholder 7">
            <a:extLst>
              <a:ext uri="{FF2B5EF4-FFF2-40B4-BE49-F238E27FC236}">
                <a16:creationId xmlns:a16="http://schemas.microsoft.com/office/drawing/2014/main" id="{8F6E054B-B74B-7CBF-DFAA-D325286994F3}"/>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58BE0D86-3351-57A7-7A71-DA5F18596B67}"/>
              </a:ext>
            </a:extLst>
          </p:cNvPr>
          <p:cNvSpPr>
            <a:spLocks noGrp="1"/>
          </p:cNvSpPr>
          <p:nvPr>
            <p:ph type="sldNum" sz="quarter" idx="12"/>
          </p:nvPr>
        </p:nvSpPr>
        <p:spPr/>
        <p:txBody>
          <a:bodyPr/>
          <a:lstStyle/>
          <a:p>
            <a:fld id="{C606A4E4-0DC8-4283-B037-09CDC00BE83E}" type="slidenum">
              <a:rPr lang="en-ZA" smtClean="0"/>
              <a:t>‹#›</a:t>
            </a:fld>
            <a:endParaRPr lang="en-ZA"/>
          </a:p>
        </p:txBody>
      </p:sp>
    </p:spTree>
    <p:extLst>
      <p:ext uri="{BB962C8B-B14F-4D97-AF65-F5344CB8AC3E}">
        <p14:creationId xmlns:p14="http://schemas.microsoft.com/office/powerpoint/2010/main" val="1523963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4ABC0-B91B-3E49-50A3-93E56D452792}"/>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F4DC9DFD-A9D4-ED30-C136-1392CFC777FD}"/>
              </a:ext>
            </a:extLst>
          </p:cNvPr>
          <p:cNvSpPr>
            <a:spLocks noGrp="1"/>
          </p:cNvSpPr>
          <p:nvPr>
            <p:ph type="dt" sz="half" idx="10"/>
          </p:nvPr>
        </p:nvSpPr>
        <p:spPr/>
        <p:txBody>
          <a:bodyPr/>
          <a:lstStyle/>
          <a:p>
            <a:fld id="{58AD36A9-E50C-42A1-92FC-BFBBDE40C72E}" type="datetimeFigureOut">
              <a:rPr lang="en-ZA" smtClean="0"/>
              <a:t>2025/02/23</a:t>
            </a:fld>
            <a:endParaRPr lang="en-ZA"/>
          </a:p>
        </p:txBody>
      </p:sp>
      <p:sp>
        <p:nvSpPr>
          <p:cNvPr id="4" name="Footer Placeholder 3">
            <a:extLst>
              <a:ext uri="{FF2B5EF4-FFF2-40B4-BE49-F238E27FC236}">
                <a16:creationId xmlns:a16="http://schemas.microsoft.com/office/drawing/2014/main" id="{46E3E8E7-AAAE-17C5-AB26-FF4C67A627B3}"/>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08C8BF86-8BDA-F57A-1F75-7DD7A27C5364}"/>
              </a:ext>
            </a:extLst>
          </p:cNvPr>
          <p:cNvSpPr>
            <a:spLocks noGrp="1"/>
          </p:cNvSpPr>
          <p:nvPr>
            <p:ph type="sldNum" sz="quarter" idx="12"/>
          </p:nvPr>
        </p:nvSpPr>
        <p:spPr/>
        <p:txBody>
          <a:bodyPr/>
          <a:lstStyle/>
          <a:p>
            <a:fld id="{C606A4E4-0DC8-4283-B037-09CDC00BE83E}" type="slidenum">
              <a:rPr lang="en-ZA" smtClean="0"/>
              <a:t>‹#›</a:t>
            </a:fld>
            <a:endParaRPr lang="en-ZA"/>
          </a:p>
        </p:txBody>
      </p:sp>
    </p:spTree>
    <p:extLst>
      <p:ext uri="{BB962C8B-B14F-4D97-AF65-F5344CB8AC3E}">
        <p14:creationId xmlns:p14="http://schemas.microsoft.com/office/powerpoint/2010/main" val="30048780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4DF238-B1D0-8920-9F38-9717E18BB7FC}"/>
              </a:ext>
            </a:extLst>
          </p:cNvPr>
          <p:cNvSpPr>
            <a:spLocks noGrp="1"/>
          </p:cNvSpPr>
          <p:nvPr>
            <p:ph type="dt" sz="half" idx="10"/>
          </p:nvPr>
        </p:nvSpPr>
        <p:spPr/>
        <p:txBody>
          <a:bodyPr/>
          <a:lstStyle/>
          <a:p>
            <a:fld id="{58AD36A9-E50C-42A1-92FC-BFBBDE40C72E}" type="datetimeFigureOut">
              <a:rPr lang="en-ZA" smtClean="0"/>
              <a:t>2025/02/23</a:t>
            </a:fld>
            <a:endParaRPr lang="en-ZA"/>
          </a:p>
        </p:txBody>
      </p:sp>
      <p:sp>
        <p:nvSpPr>
          <p:cNvPr id="3" name="Footer Placeholder 2">
            <a:extLst>
              <a:ext uri="{FF2B5EF4-FFF2-40B4-BE49-F238E27FC236}">
                <a16:creationId xmlns:a16="http://schemas.microsoft.com/office/drawing/2014/main" id="{4234F7D2-120F-2D07-D3B9-2F1DFD1E6FF7}"/>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D7257E83-A19F-53F3-D6BB-D4DB4680E898}"/>
              </a:ext>
            </a:extLst>
          </p:cNvPr>
          <p:cNvSpPr>
            <a:spLocks noGrp="1"/>
          </p:cNvSpPr>
          <p:nvPr>
            <p:ph type="sldNum" sz="quarter" idx="12"/>
          </p:nvPr>
        </p:nvSpPr>
        <p:spPr/>
        <p:txBody>
          <a:bodyPr/>
          <a:lstStyle/>
          <a:p>
            <a:fld id="{C606A4E4-0DC8-4283-B037-09CDC00BE83E}" type="slidenum">
              <a:rPr lang="en-ZA" smtClean="0"/>
              <a:t>‹#›</a:t>
            </a:fld>
            <a:endParaRPr lang="en-ZA"/>
          </a:p>
        </p:txBody>
      </p:sp>
    </p:spTree>
    <p:extLst>
      <p:ext uri="{BB962C8B-B14F-4D97-AF65-F5344CB8AC3E}">
        <p14:creationId xmlns:p14="http://schemas.microsoft.com/office/powerpoint/2010/main" val="2805810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A707C-CE44-B76C-9343-06CFDCB7F5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C90D7E28-88B1-5C74-27D1-47894C1C7F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A7B3D66E-2A84-C723-5634-70A345136E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BB60A5-C3DF-AC71-0077-115FE2F39F57}"/>
              </a:ext>
            </a:extLst>
          </p:cNvPr>
          <p:cNvSpPr>
            <a:spLocks noGrp="1"/>
          </p:cNvSpPr>
          <p:nvPr>
            <p:ph type="dt" sz="half" idx="10"/>
          </p:nvPr>
        </p:nvSpPr>
        <p:spPr/>
        <p:txBody>
          <a:bodyPr/>
          <a:lstStyle/>
          <a:p>
            <a:fld id="{58AD36A9-E50C-42A1-92FC-BFBBDE40C72E}" type="datetimeFigureOut">
              <a:rPr lang="en-ZA" smtClean="0"/>
              <a:t>2025/02/23</a:t>
            </a:fld>
            <a:endParaRPr lang="en-ZA"/>
          </a:p>
        </p:txBody>
      </p:sp>
      <p:sp>
        <p:nvSpPr>
          <p:cNvPr id="6" name="Footer Placeholder 5">
            <a:extLst>
              <a:ext uri="{FF2B5EF4-FFF2-40B4-BE49-F238E27FC236}">
                <a16:creationId xmlns:a16="http://schemas.microsoft.com/office/drawing/2014/main" id="{87DEC1D8-EB6C-1913-9A63-1A60A2D8B6FA}"/>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53708031-5034-3F5F-AB05-EF67BFB93F06}"/>
              </a:ext>
            </a:extLst>
          </p:cNvPr>
          <p:cNvSpPr>
            <a:spLocks noGrp="1"/>
          </p:cNvSpPr>
          <p:nvPr>
            <p:ph type="sldNum" sz="quarter" idx="12"/>
          </p:nvPr>
        </p:nvSpPr>
        <p:spPr/>
        <p:txBody>
          <a:bodyPr/>
          <a:lstStyle/>
          <a:p>
            <a:fld id="{C606A4E4-0DC8-4283-B037-09CDC00BE83E}" type="slidenum">
              <a:rPr lang="en-ZA" smtClean="0"/>
              <a:t>‹#›</a:t>
            </a:fld>
            <a:endParaRPr lang="en-ZA"/>
          </a:p>
        </p:txBody>
      </p:sp>
    </p:spTree>
    <p:extLst>
      <p:ext uri="{BB962C8B-B14F-4D97-AF65-F5344CB8AC3E}">
        <p14:creationId xmlns:p14="http://schemas.microsoft.com/office/powerpoint/2010/main" val="2913169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572EB-0A2F-2751-2AD5-AB56FC084C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BE0B01CB-538A-E230-56E9-05FCFBB72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a:extLst>
              <a:ext uri="{FF2B5EF4-FFF2-40B4-BE49-F238E27FC236}">
                <a16:creationId xmlns:a16="http://schemas.microsoft.com/office/drawing/2014/main" id="{08B6FD1B-1EC0-2398-B199-C2384C7BB4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7A21D9-D611-60AC-30A1-CE4A5CA28647}"/>
              </a:ext>
            </a:extLst>
          </p:cNvPr>
          <p:cNvSpPr>
            <a:spLocks noGrp="1"/>
          </p:cNvSpPr>
          <p:nvPr>
            <p:ph type="dt" sz="half" idx="10"/>
          </p:nvPr>
        </p:nvSpPr>
        <p:spPr/>
        <p:txBody>
          <a:bodyPr/>
          <a:lstStyle/>
          <a:p>
            <a:fld id="{58AD36A9-E50C-42A1-92FC-BFBBDE40C72E}" type="datetimeFigureOut">
              <a:rPr lang="en-ZA" smtClean="0"/>
              <a:t>2025/02/23</a:t>
            </a:fld>
            <a:endParaRPr lang="en-ZA"/>
          </a:p>
        </p:txBody>
      </p:sp>
      <p:sp>
        <p:nvSpPr>
          <p:cNvPr id="6" name="Footer Placeholder 5">
            <a:extLst>
              <a:ext uri="{FF2B5EF4-FFF2-40B4-BE49-F238E27FC236}">
                <a16:creationId xmlns:a16="http://schemas.microsoft.com/office/drawing/2014/main" id="{FC5FC7B3-6432-C2EA-EDA3-34280EC72BBD}"/>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4DFF5D5B-A57C-A862-AB49-FDF478EAA4C4}"/>
              </a:ext>
            </a:extLst>
          </p:cNvPr>
          <p:cNvSpPr>
            <a:spLocks noGrp="1"/>
          </p:cNvSpPr>
          <p:nvPr>
            <p:ph type="sldNum" sz="quarter" idx="12"/>
          </p:nvPr>
        </p:nvSpPr>
        <p:spPr/>
        <p:txBody>
          <a:bodyPr/>
          <a:lstStyle/>
          <a:p>
            <a:fld id="{C606A4E4-0DC8-4283-B037-09CDC00BE83E}" type="slidenum">
              <a:rPr lang="en-ZA" smtClean="0"/>
              <a:t>‹#›</a:t>
            </a:fld>
            <a:endParaRPr lang="en-ZA"/>
          </a:p>
        </p:txBody>
      </p:sp>
    </p:spTree>
    <p:extLst>
      <p:ext uri="{BB962C8B-B14F-4D97-AF65-F5344CB8AC3E}">
        <p14:creationId xmlns:p14="http://schemas.microsoft.com/office/powerpoint/2010/main" val="433593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9B8BD5-7334-AA2C-14E6-8979AFD2A0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AB8B6CD8-ED5C-4F21-BEF3-7168386506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A1B5AD33-C8C1-CA5D-D84B-C2225A220F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AD36A9-E50C-42A1-92FC-BFBBDE40C72E}" type="datetimeFigureOut">
              <a:rPr lang="en-ZA" smtClean="0"/>
              <a:t>2025/02/23</a:t>
            </a:fld>
            <a:endParaRPr lang="en-ZA"/>
          </a:p>
        </p:txBody>
      </p:sp>
      <p:sp>
        <p:nvSpPr>
          <p:cNvPr id="5" name="Footer Placeholder 4">
            <a:extLst>
              <a:ext uri="{FF2B5EF4-FFF2-40B4-BE49-F238E27FC236}">
                <a16:creationId xmlns:a16="http://schemas.microsoft.com/office/drawing/2014/main" id="{98680D33-B287-6A5D-EB72-57C4ECDB08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ZA"/>
          </a:p>
        </p:txBody>
      </p:sp>
      <p:sp>
        <p:nvSpPr>
          <p:cNvPr id="6" name="Slide Number Placeholder 5">
            <a:extLst>
              <a:ext uri="{FF2B5EF4-FFF2-40B4-BE49-F238E27FC236}">
                <a16:creationId xmlns:a16="http://schemas.microsoft.com/office/drawing/2014/main" id="{5CB2DBFB-D5FC-5784-AFAE-9E10A14889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06A4E4-0DC8-4283-B037-09CDC00BE83E}" type="slidenum">
              <a:rPr lang="en-ZA" smtClean="0"/>
              <a:t>‹#›</a:t>
            </a:fld>
            <a:endParaRPr lang="en-ZA"/>
          </a:p>
        </p:txBody>
      </p:sp>
    </p:spTree>
    <p:extLst>
      <p:ext uri="{BB962C8B-B14F-4D97-AF65-F5344CB8AC3E}">
        <p14:creationId xmlns:p14="http://schemas.microsoft.com/office/powerpoint/2010/main" val="20036932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1.png"/><Relationship Id="rId7" Type="http://schemas.openxmlformats.org/officeDocument/2006/relationships/image" Target="../media/image16.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20.png"/></Relationships>
</file>

<file path=ppt/slides/_rels/slide18.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hyperlink" Target="https://www.ibm.com/cloud/learn/overfitting" TargetMode="Externa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30.png"/><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14.png"/><Relationship Id="rId2" Type="http://schemas.openxmlformats.org/officeDocument/2006/relationships/image" Target="../media/image32.png"/><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6.png"/><Relationship Id="rId1" Type="http://schemas.openxmlformats.org/officeDocument/2006/relationships/slideLayout" Target="../slideLayouts/slideLayout6.xml"/><Relationship Id="rId6" Type="http://schemas.openxmlformats.org/officeDocument/2006/relationships/image" Target="../media/image37.png"/><Relationship Id="rId5" Type="http://schemas.openxmlformats.org/officeDocument/2006/relationships/image" Target="../media/image32.png"/><Relationship Id="rId4" Type="http://schemas.openxmlformats.org/officeDocument/2006/relationships/image" Target="../media/image34.svg"/></Relationships>
</file>

<file path=ppt/slides/_rels/slide27.xml.rels><?xml version="1.0" encoding="UTF-8" standalone="yes"?>
<Relationships xmlns="http://schemas.openxmlformats.org/package/2006/relationships"><Relationship Id="rId3" Type="http://schemas.openxmlformats.org/officeDocument/2006/relationships/image" Target="../media/image39.svg"/><Relationship Id="rId2" Type="http://schemas.openxmlformats.org/officeDocument/2006/relationships/image" Target="../media/image38.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5.png"/></Relationships>
</file>

<file path=ppt/slides/_rels/slide3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 Id="rId4" Type="http://schemas.openxmlformats.org/officeDocument/2006/relationships/image" Target="../media/image48.png"/></Relationships>
</file>

<file path=ppt/slides/_rels/slide36.xml.rels><?xml version="1.0" encoding="UTF-8" standalone="yes"?>
<Relationships xmlns="http://schemas.openxmlformats.org/package/2006/relationships"><Relationship Id="rId8" Type="http://schemas.openxmlformats.org/officeDocument/2006/relationships/image" Target="../media/image80.png"/><Relationship Id="rId3" Type="http://schemas.openxmlformats.org/officeDocument/2006/relationships/image" Target="../media/image49.png"/><Relationship Id="rId7" Type="http://schemas.openxmlformats.org/officeDocument/2006/relationships/image" Target="../media/image70.png"/><Relationship Id="rId2" Type="http://schemas.openxmlformats.org/officeDocument/2006/relationships/hyperlink" Target="https://www.youtube.com/watch?v=wTF6vzS9fy4" TargetMode="External"/><Relationship Id="rId1" Type="http://schemas.openxmlformats.org/officeDocument/2006/relationships/slideLayout" Target="../slideLayouts/slideLayout2.xml"/><Relationship Id="rId6" Type="http://schemas.openxmlformats.org/officeDocument/2006/relationships/image" Target="../media/image60.png"/><Relationship Id="rId11" Type="http://schemas.openxmlformats.org/officeDocument/2006/relationships/hyperlink" Target="https://www.mathsisfun.com/algebra/distance-2-points.html" TargetMode="External"/><Relationship Id="rId5" Type="http://schemas.openxmlformats.org/officeDocument/2006/relationships/hyperlink" Target="https://towardsdatascience.com/machine-learning-basics-with-the-k-nearest-neighbors-algorithm-6a6e71d01761#:~:text=KNN%20works%20by%20finding%20the,in%20the%20case%20of%20regression" TargetMode="External"/><Relationship Id="rId10" Type="http://schemas.openxmlformats.org/officeDocument/2006/relationships/image" Target="../media/image100.png"/><Relationship Id="rId4" Type="http://schemas.openxmlformats.org/officeDocument/2006/relationships/image" Target="../media/image50.svg"/><Relationship Id="rId9" Type="http://schemas.openxmlformats.org/officeDocument/2006/relationships/image" Target="../media/image90.png"/></Relationships>
</file>

<file path=ppt/slides/_rels/slide37.xml.rels><?xml version="1.0" encoding="UTF-8" standalone="yes"?>
<Relationships xmlns="http://schemas.openxmlformats.org/package/2006/relationships"><Relationship Id="rId8" Type="http://schemas.openxmlformats.org/officeDocument/2006/relationships/image" Target="../media/image130.png"/><Relationship Id="rId13" Type="http://schemas.openxmlformats.org/officeDocument/2006/relationships/image" Target="../media/image180.png"/><Relationship Id="rId3" Type="http://schemas.openxmlformats.org/officeDocument/2006/relationships/image" Target="../media/image49.png"/><Relationship Id="rId7" Type="http://schemas.openxmlformats.org/officeDocument/2006/relationships/image" Target="../media/image120.png"/><Relationship Id="rId12" Type="http://schemas.openxmlformats.org/officeDocument/2006/relationships/image" Target="../media/image170.png"/><Relationship Id="rId2" Type="http://schemas.openxmlformats.org/officeDocument/2006/relationships/hyperlink" Target="https://www.youtube.com/watch?v=wTF6vzS9fy4" TargetMode="External"/><Relationship Id="rId1" Type="http://schemas.openxmlformats.org/officeDocument/2006/relationships/slideLayout" Target="../slideLayouts/slideLayout2.xml"/><Relationship Id="rId6" Type="http://schemas.openxmlformats.org/officeDocument/2006/relationships/image" Target="../media/image110.png"/><Relationship Id="rId11" Type="http://schemas.openxmlformats.org/officeDocument/2006/relationships/image" Target="../media/image160.png"/><Relationship Id="rId5" Type="http://schemas.openxmlformats.org/officeDocument/2006/relationships/hyperlink" Target="https://towardsdatascience.com/machine-learning-basics-with-the-k-nearest-neighbors-algorithm-6a6e71d01761#:~:text=KNN%20works%20by%20finding%20the,in%20the%20case%20of%20regression" TargetMode="External"/><Relationship Id="rId10" Type="http://schemas.openxmlformats.org/officeDocument/2006/relationships/image" Target="../media/image150.png"/><Relationship Id="rId4" Type="http://schemas.openxmlformats.org/officeDocument/2006/relationships/image" Target="../media/image50.svg"/><Relationship Id="rId9" Type="http://schemas.openxmlformats.org/officeDocument/2006/relationships/image" Target="../media/image140.png"/></Relationships>
</file>

<file path=ppt/slides/_rels/slide3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analystprep.com/study-notes/cfa-level-2/quantitative-method/overfitting-methods-addressing/" TargetMode="External"/><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A5D16E-3BC3-F294-AA39-CAA8DF30C321}"/>
              </a:ext>
            </a:extLst>
          </p:cNvPr>
          <p:cNvSpPr>
            <a:spLocks noGrp="1"/>
          </p:cNvSpPr>
          <p:nvPr>
            <p:ph type="ctrTitle"/>
          </p:nvPr>
        </p:nvSpPr>
        <p:spPr>
          <a:xfrm>
            <a:off x="823442" y="921715"/>
            <a:ext cx="5163022" cy="2635993"/>
          </a:xfrm>
        </p:spPr>
        <p:txBody>
          <a:bodyPr anchor="b">
            <a:normAutofit/>
          </a:bodyPr>
          <a:lstStyle/>
          <a:p>
            <a:pPr algn="l"/>
            <a:r>
              <a:rPr lang="en-US" sz="4800" dirty="0"/>
              <a:t>PDAN8411</a:t>
            </a:r>
            <a:endParaRPr lang="en-ZA" sz="4800" dirty="0"/>
          </a:p>
        </p:txBody>
      </p:sp>
      <p:sp>
        <p:nvSpPr>
          <p:cNvPr id="12" name="Rectangle 11">
            <a:extLst>
              <a:ext uri="{FF2B5EF4-FFF2-40B4-BE49-F238E27FC236}">
                <a16:creationId xmlns:a16="http://schemas.microsoft.com/office/drawing/2014/main" id="{BC05CA36-AD6A-4ABF-9A05-52E5A143D2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022214"/>
            <a:ext cx="12192000" cy="2835786"/>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4331EE8-85A4-4588-8D9E-70E534D47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4022220"/>
            <a:ext cx="8153398" cy="2835780"/>
          </a:xfrm>
          <a:prstGeom prst="rect">
            <a:avLst/>
          </a:prstGeom>
          <a:gradFill>
            <a:gsLst>
              <a:gs pos="0">
                <a:srgbClr val="000000">
                  <a:alpha val="63000"/>
                </a:srgbClr>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9D6C862-61CC-4B46-8080-96583D653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022219"/>
            <a:ext cx="12253472" cy="2835781"/>
          </a:xfrm>
          <a:prstGeom prst="rect">
            <a:avLst/>
          </a:prstGeom>
          <a:gradFill>
            <a:gsLst>
              <a:gs pos="39000">
                <a:schemeClr val="accent1">
                  <a:lumMod val="50000"/>
                  <a:alpha val="0"/>
                </a:schemeClr>
              </a:gs>
              <a:gs pos="100000">
                <a:srgbClr val="000000">
                  <a:alpha val="72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715FAB0C-D560-D4E5-BAEC-36C5B5EAB9BB}"/>
              </a:ext>
            </a:extLst>
          </p:cNvPr>
          <p:cNvSpPr>
            <a:spLocks noGrp="1"/>
          </p:cNvSpPr>
          <p:nvPr>
            <p:ph type="subTitle" idx="1"/>
          </p:nvPr>
        </p:nvSpPr>
        <p:spPr>
          <a:xfrm>
            <a:off x="823442" y="4541263"/>
            <a:ext cx="4662957" cy="1395022"/>
          </a:xfrm>
        </p:spPr>
        <p:txBody>
          <a:bodyPr anchor="t">
            <a:normAutofit lnSpcReduction="10000"/>
          </a:bodyPr>
          <a:lstStyle/>
          <a:p>
            <a:pPr algn="l"/>
            <a:r>
              <a:rPr lang="en-US" dirty="0">
                <a:solidFill>
                  <a:srgbClr val="FFFFFF"/>
                </a:solidFill>
              </a:rPr>
              <a:t>Chapter 2 : Supervised learning.</a:t>
            </a:r>
          </a:p>
          <a:p>
            <a:pPr algn="l"/>
            <a:r>
              <a:rPr lang="en-ZA" sz="1500" dirty="0">
                <a:solidFill>
                  <a:srgbClr val="FFFFFF"/>
                </a:solidFill>
              </a:rPr>
              <a:t>Bias and Variance </a:t>
            </a:r>
          </a:p>
          <a:p>
            <a:pPr algn="l"/>
            <a:r>
              <a:rPr lang="en-ZA" sz="1500" dirty="0">
                <a:solidFill>
                  <a:srgbClr val="FFFFFF"/>
                </a:solidFill>
              </a:rPr>
              <a:t>Over and Under Fitting</a:t>
            </a:r>
          </a:p>
          <a:p>
            <a:pPr algn="l"/>
            <a:r>
              <a:rPr lang="en-ZA" sz="1500" dirty="0">
                <a:solidFill>
                  <a:srgbClr val="FFFFFF"/>
                </a:solidFill>
              </a:rPr>
              <a:t>KNN</a:t>
            </a:r>
          </a:p>
        </p:txBody>
      </p:sp>
      <p:pic>
        <p:nvPicPr>
          <p:cNvPr id="5" name="Picture 4" descr="A group of flowers&#10;&#10;Description automatically generated with low confidence">
            <a:extLst>
              <a:ext uri="{FF2B5EF4-FFF2-40B4-BE49-F238E27FC236}">
                <a16:creationId xmlns:a16="http://schemas.microsoft.com/office/drawing/2014/main" id="{0EB88615-EFB4-21F1-46F1-857ADF066B31}"/>
              </a:ext>
            </a:extLst>
          </p:cNvPr>
          <p:cNvPicPr>
            <a:picLocks noChangeAspect="1"/>
          </p:cNvPicPr>
          <p:nvPr/>
        </p:nvPicPr>
        <p:blipFill>
          <a:blip r:embed="rId2"/>
          <a:stretch>
            <a:fillRect/>
          </a:stretch>
        </p:blipFill>
        <p:spPr>
          <a:xfrm>
            <a:off x="6573907" y="2123497"/>
            <a:ext cx="5163022" cy="2233007"/>
          </a:xfrm>
          <a:prstGeom prst="rect">
            <a:avLst/>
          </a:prstGeom>
        </p:spPr>
      </p:pic>
      <p:sp>
        <p:nvSpPr>
          <p:cNvPr id="18" name="Rectangle 17">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0797"/>
            <a:ext cx="12191998" cy="457203"/>
          </a:xfrm>
          <a:prstGeom prst="rect">
            <a:avLst/>
          </a:prstGeom>
          <a:gradFill>
            <a:gsLst>
              <a:gs pos="0">
                <a:srgbClr val="000000">
                  <a:alpha val="43000"/>
                </a:srgbClr>
              </a:gs>
              <a:gs pos="79000">
                <a:schemeClr val="accent1">
                  <a:lumMod val="75000"/>
                  <a:alpha val="22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262355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ull frame shot of worn-out denim">
            <a:extLst>
              <a:ext uri="{FF2B5EF4-FFF2-40B4-BE49-F238E27FC236}">
                <a16:creationId xmlns:a16="http://schemas.microsoft.com/office/drawing/2014/main" id="{B8F6EB19-1E27-2B20-BDFE-71DCF84C47F8}"/>
              </a:ext>
            </a:extLst>
          </p:cNvPr>
          <p:cNvPicPr>
            <a:picLocks noChangeAspect="1"/>
          </p:cNvPicPr>
          <p:nvPr/>
        </p:nvPicPr>
        <p:blipFill rotWithShape="1">
          <a:blip r:embed="rId2"/>
          <a:srcRect t="9119" b="6612"/>
          <a:stretch/>
        </p:blipFill>
        <p:spPr>
          <a:xfrm>
            <a:off x="-3047" y="10"/>
            <a:ext cx="12191999" cy="6857990"/>
          </a:xfrm>
          <a:prstGeom prst="rect">
            <a:avLst/>
          </a:prstGeom>
        </p:spPr>
      </p:pic>
      <p:sp>
        <p:nvSpPr>
          <p:cNvPr id="2" name="Title 1">
            <a:extLst>
              <a:ext uri="{FF2B5EF4-FFF2-40B4-BE49-F238E27FC236}">
                <a16:creationId xmlns:a16="http://schemas.microsoft.com/office/drawing/2014/main" id="{B1D75C6B-691A-46B8-AF3E-F54D24A9BE93}"/>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We want to make and sell jeans </a:t>
            </a:r>
            <a:br>
              <a:rPr lang="en-US" sz="5200">
                <a:solidFill>
                  <a:srgbClr val="FFFFFF"/>
                </a:solidFill>
              </a:rPr>
            </a:br>
            <a:endParaRPr lang="en-US" sz="5200">
              <a:solidFill>
                <a:srgbClr val="FFFFFF"/>
              </a:solidFill>
            </a:endParaRPr>
          </a:p>
        </p:txBody>
      </p:sp>
    </p:spTree>
    <p:extLst>
      <p:ext uri="{BB962C8B-B14F-4D97-AF65-F5344CB8AC3E}">
        <p14:creationId xmlns:p14="http://schemas.microsoft.com/office/powerpoint/2010/main" val="31538000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7471AEE-0F75-4581-5DA7-94CA98022F8B}"/>
              </a:ext>
            </a:extLst>
          </p:cNvPr>
          <p:cNvSpPr>
            <a:spLocks noGrp="1"/>
          </p:cNvSpPr>
          <p:nvPr>
            <p:ph type="ctrTitle"/>
          </p:nvPr>
        </p:nvSpPr>
        <p:spPr>
          <a:xfrm>
            <a:off x="1314824" y="735106"/>
            <a:ext cx="10053763" cy="2928470"/>
          </a:xfrm>
        </p:spPr>
        <p:txBody>
          <a:bodyPr anchor="b">
            <a:normAutofit/>
          </a:bodyPr>
          <a:lstStyle/>
          <a:p>
            <a:pPr algn="l"/>
            <a:r>
              <a:rPr lang="en-US" sz="4800" dirty="0">
                <a:solidFill>
                  <a:srgbClr val="FFFFFF"/>
                </a:solidFill>
              </a:rPr>
              <a:t>Under fitting</a:t>
            </a:r>
            <a:endParaRPr lang="en-ZA" sz="4800" dirty="0">
              <a:solidFill>
                <a:srgbClr val="FFFFFF"/>
              </a:solidFill>
            </a:endParaRPr>
          </a:p>
        </p:txBody>
      </p:sp>
    </p:spTree>
    <p:extLst>
      <p:ext uri="{BB962C8B-B14F-4D97-AF65-F5344CB8AC3E}">
        <p14:creationId xmlns:p14="http://schemas.microsoft.com/office/powerpoint/2010/main" val="6121316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2A07FE3D-4CD3-4A4C-877D-94F407516571}"/>
              </a:ext>
            </a:extLst>
          </p:cNvPr>
          <p:cNvPicPr>
            <a:picLocks noChangeAspect="1"/>
          </p:cNvPicPr>
          <p:nvPr/>
        </p:nvPicPr>
        <p:blipFill>
          <a:blip r:embed="rId2"/>
          <a:stretch>
            <a:fillRect/>
          </a:stretch>
        </p:blipFill>
        <p:spPr>
          <a:xfrm>
            <a:off x="223377" y="2688042"/>
            <a:ext cx="1143000" cy="3476625"/>
          </a:xfrm>
          <a:prstGeom prst="rect">
            <a:avLst/>
          </a:prstGeom>
        </p:spPr>
      </p:pic>
      <p:pic>
        <p:nvPicPr>
          <p:cNvPr id="2" name="Picture 1">
            <a:extLst>
              <a:ext uri="{FF2B5EF4-FFF2-40B4-BE49-F238E27FC236}">
                <a16:creationId xmlns:a16="http://schemas.microsoft.com/office/drawing/2014/main" id="{11EF7908-F4C5-4E75-9219-48F36B453791}"/>
              </a:ext>
            </a:extLst>
          </p:cNvPr>
          <p:cNvPicPr>
            <a:picLocks noChangeAspect="1"/>
          </p:cNvPicPr>
          <p:nvPr/>
        </p:nvPicPr>
        <p:blipFill>
          <a:blip r:embed="rId3"/>
          <a:stretch>
            <a:fillRect/>
          </a:stretch>
        </p:blipFill>
        <p:spPr>
          <a:xfrm>
            <a:off x="2487842" y="2688042"/>
            <a:ext cx="1343025" cy="3276600"/>
          </a:xfrm>
          <a:prstGeom prst="rect">
            <a:avLst/>
          </a:prstGeom>
        </p:spPr>
      </p:pic>
      <p:pic>
        <p:nvPicPr>
          <p:cNvPr id="3" name="Picture 2">
            <a:extLst>
              <a:ext uri="{FF2B5EF4-FFF2-40B4-BE49-F238E27FC236}">
                <a16:creationId xmlns:a16="http://schemas.microsoft.com/office/drawing/2014/main" id="{EE44ED4A-EBAE-4DFC-AA23-6258E10CA2BD}"/>
              </a:ext>
            </a:extLst>
          </p:cNvPr>
          <p:cNvPicPr>
            <a:picLocks noChangeAspect="1"/>
          </p:cNvPicPr>
          <p:nvPr/>
        </p:nvPicPr>
        <p:blipFill>
          <a:blip r:embed="rId4"/>
          <a:stretch>
            <a:fillRect/>
          </a:stretch>
        </p:blipFill>
        <p:spPr>
          <a:xfrm>
            <a:off x="1177493" y="2802746"/>
            <a:ext cx="895350" cy="3419475"/>
          </a:xfrm>
          <a:prstGeom prst="rect">
            <a:avLst/>
          </a:prstGeom>
        </p:spPr>
      </p:pic>
      <p:pic>
        <p:nvPicPr>
          <p:cNvPr id="5" name="Picture 4">
            <a:extLst>
              <a:ext uri="{FF2B5EF4-FFF2-40B4-BE49-F238E27FC236}">
                <a16:creationId xmlns:a16="http://schemas.microsoft.com/office/drawing/2014/main" id="{5B2F2919-3C86-4712-A185-FFA63436D4F8}"/>
              </a:ext>
            </a:extLst>
          </p:cNvPr>
          <p:cNvPicPr>
            <a:picLocks noChangeAspect="1"/>
          </p:cNvPicPr>
          <p:nvPr/>
        </p:nvPicPr>
        <p:blipFill>
          <a:blip r:embed="rId5"/>
          <a:stretch>
            <a:fillRect/>
          </a:stretch>
        </p:blipFill>
        <p:spPr>
          <a:xfrm>
            <a:off x="6222537" y="2602317"/>
            <a:ext cx="1504950" cy="3448050"/>
          </a:xfrm>
          <a:prstGeom prst="rect">
            <a:avLst/>
          </a:prstGeom>
        </p:spPr>
      </p:pic>
      <p:pic>
        <p:nvPicPr>
          <p:cNvPr id="7" name="Picture 6">
            <a:extLst>
              <a:ext uri="{FF2B5EF4-FFF2-40B4-BE49-F238E27FC236}">
                <a16:creationId xmlns:a16="http://schemas.microsoft.com/office/drawing/2014/main" id="{D8D38A5B-2CAF-48C9-A807-5C3A56CADE3E}"/>
              </a:ext>
            </a:extLst>
          </p:cNvPr>
          <p:cNvPicPr>
            <a:picLocks noChangeAspect="1"/>
          </p:cNvPicPr>
          <p:nvPr/>
        </p:nvPicPr>
        <p:blipFill>
          <a:blip r:embed="rId6"/>
          <a:stretch>
            <a:fillRect/>
          </a:stretch>
        </p:blipFill>
        <p:spPr>
          <a:xfrm>
            <a:off x="4493088" y="2797984"/>
            <a:ext cx="1314450" cy="3429000"/>
          </a:xfrm>
          <a:prstGeom prst="rect">
            <a:avLst/>
          </a:prstGeom>
        </p:spPr>
      </p:pic>
      <p:pic>
        <p:nvPicPr>
          <p:cNvPr id="9" name="Picture 8">
            <a:extLst>
              <a:ext uri="{FF2B5EF4-FFF2-40B4-BE49-F238E27FC236}">
                <a16:creationId xmlns:a16="http://schemas.microsoft.com/office/drawing/2014/main" id="{0744D57C-1FAC-4AEA-826C-8BA957B1FFB1}"/>
              </a:ext>
            </a:extLst>
          </p:cNvPr>
          <p:cNvPicPr>
            <a:picLocks noChangeAspect="1"/>
          </p:cNvPicPr>
          <p:nvPr/>
        </p:nvPicPr>
        <p:blipFill>
          <a:blip r:embed="rId7"/>
          <a:stretch>
            <a:fillRect/>
          </a:stretch>
        </p:blipFill>
        <p:spPr>
          <a:xfrm>
            <a:off x="8271536" y="2797984"/>
            <a:ext cx="1266825" cy="3467100"/>
          </a:xfrm>
          <a:prstGeom prst="rect">
            <a:avLst/>
          </a:prstGeom>
        </p:spPr>
      </p:pic>
      <p:pic>
        <p:nvPicPr>
          <p:cNvPr id="13" name="Picture 12">
            <a:extLst>
              <a:ext uri="{FF2B5EF4-FFF2-40B4-BE49-F238E27FC236}">
                <a16:creationId xmlns:a16="http://schemas.microsoft.com/office/drawing/2014/main" id="{0477E55A-4913-4202-81AB-ECB5AB14C29F}"/>
              </a:ext>
            </a:extLst>
          </p:cNvPr>
          <p:cNvPicPr>
            <a:picLocks noChangeAspect="1"/>
          </p:cNvPicPr>
          <p:nvPr/>
        </p:nvPicPr>
        <p:blipFill>
          <a:blip r:embed="rId8"/>
          <a:stretch>
            <a:fillRect/>
          </a:stretch>
        </p:blipFill>
        <p:spPr>
          <a:xfrm>
            <a:off x="9991952" y="2304823"/>
            <a:ext cx="1876425" cy="3438525"/>
          </a:xfrm>
          <a:prstGeom prst="rect">
            <a:avLst/>
          </a:prstGeom>
        </p:spPr>
      </p:pic>
      <p:pic>
        <p:nvPicPr>
          <p:cNvPr id="15" name="Picture 14" descr="Shape&#10;&#10;Description automatically generated with medium confidence">
            <a:extLst>
              <a:ext uri="{FF2B5EF4-FFF2-40B4-BE49-F238E27FC236}">
                <a16:creationId xmlns:a16="http://schemas.microsoft.com/office/drawing/2014/main" id="{1DC90860-CFBB-4C67-9CEB-80E61294385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42474" y="-5167"/>
            <a:ext cx="11292114" cy="6858000"/>
          </a:xfrm>
          <a:prstGeom prst="rect">
            <a:avLst/>
          </a:prstGeom>
        </p:spPr>
      </p:pic>
      <p:sp>
        <p:nvSpPr>
          <p:cNvPr id="4" name="Rectangle 3">
            <a:extLst>
              <a:ext uri="{FF2B5EF4-FFF2-40B4-BE49-F238E27FC236}">
                <a16:creationId xmlns:a16="http://schemas.microsoft.com/office/drawing/2014/main" id="{5327BB78-5C86-70A5-31F0-1091DF90532E}"/>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1428641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E5CCCCC-591E-4A97-B9A0-AC505A6EA6DC}"/>
              </a:ext>
            </a:extLst>
          </p:cNvPr>
          <p:cNvSpPr txBox="1"/>
          <p:nvPr/>
        </p:nvSpPr>
        <p:spPr>
          <a:xfrm>
            <a:off x="226486" y="5690937"/>
            <a:ext cx="11739027" cy="923330"/>
          </a:xfrm>
          <a:prstGeom prst="rect">
            <a:avLst/>
          </a:prstGeom>
          <a:noFill/>
        </p:spPr>
        <p:txBody>
          <a:bodyPr wrap="square">
            <a:spAutoFit/>
          </a:bodyPr>
          <a:lstStyle/>
          <a:p>
            <a:r>
              <a:rPr lang="en-US" b="0" i="0" dirty="0">
                <a:solidFill>
                  <a:schemeClr val="accent1">
                    <a:lumMod val="50000"/>
                  </a:schemeClr>
                </a:solidFill>
                <a:effectLst/>
                <a:latin typeface="IBM Plex Sans" panose="020B0604020202020204" pitchFamily="34" charset="0"/>
              </a:rPr>
              <a:t>when a model is too simple, which can be a result of a model </a:t>
            </a:r>
            <a:r>
              <a:rPr lang="en-US" b="1" i="0" dirty="0">
                <a:solidFill>
                  <a:schemeClr val="accent1">
                    <a:lumMod val="50000"/>
                  </a:schemeClr>
                </a:solidFill>
                <a:effectLst/>
                <a:latin typeface="IBM Plex Sans" panose="020B0604020202020204" pitchFamily="34" charset="0"/>
              </a:rPr>
              <a:t>needing more training time, more input features, or less regularization</a:t>
            </a:r>
            <a:r>
              <a:rPr lang="en-US" b="0" i="0" dirty="0">
                <a:solidFill>
                  <a:schemeClr val="accent1">
                    <a:lumMod val="50000"/>
                  </a:schemeClr>
                </a:solidFill>
                <a:effectLst/>
                <a:latin typeface="IBM Plex Sans" panose="020B0604020202020204" pitchFamily="34" charset="0"/>
              </a:rPr>
              <a:t>. Like overfitting, when a model is underfitted, it cannot establish the dominant trend within the data, resulting in training errors and poor performance of the model</a:t>
            </a:r>
            <a:endParaRPr lang="en-ZA" dirty="0">
              <a:solidFill>
                <a:schemeClr val="accent1">
                  <a:lumMod val="50000"/>
                </a:schemeClr>
              </a:solidFill>
            </a:endParaRPr>
          </a:p>
        </p:txBody>
      </p:sp>
      <p:sp>
        <p:nvSpPr>
          <p:cNvPr id="8" name="TextBox 7">
            <a:extLst>
              <a:ext uri="{FF2B5EF4-FFF2-40B4-BE49-F238E27FC236}">
                <a16:creationId xmlns:a16="http://schemas.microsoft.com/office/drawing/2014/main" id="{CA6ED187-AE7C-4FEF-9E29-319C11FFFBE1}"/>
              </a:ext>
            </a:extLst>
          </p:cNvPr>
          <p:cNvSpPr txBox="1"/>
          <p:nvPr/>
        </p:nvSpPr>
        <p:spPr>
          <a:xfrm>
            <a:off x="226486" y="4676173"/>
            <a:ext cx="8226592" cy="369332"/>
          </a:xfrm>
          <a:prstGeom prst="rect">
            <a:avLst/>
          </a:prstGeom>
          <a:noFill/>
        </p:spPr>
        <p:txBody>
          <a:bodyPr wrap="square">
            <a:spAutoFit/>
          </a:bodyPr>
          <a:lstStyle/>
          <a:p>
            <a:r>
              <a:rPr lang="en-US" b="1" i="0" dirty="0">
                <a:solidFill>
                  <a:schemeClr val="accent1">
                    <a:lumMod val="50000"/>
                  </a:schemeClr>
                </a:solidFill>
                <a:effectLst/>
                <a:latin typeface="IBM Plex Sans" panose="020B0503050203000203" pitchFamily="34" charset="0"/>
              </a:rPr>
              <a:t>High bias and low variance are good indicators of underfitting</a:t>
            </a:r>
            <a:endParaRPr lang="en-ZA" b="1" dirty="0">
              <a:solidFill>
                <a:schemeClr val="accent1">
                  <a:lumMod val="50000"/>
                </a:schemeClr>
              </a:solidFill>
            </a:endParaRPr>
          </a:p>
        </p:txBody>
      </p:sp>
      <p:sp>
        <p:nvSpPr>
          <p:cNvPr id="9" name="TextBox 8">
            <a:extLst>
              <a:ext uri="{FF2B5EF4-FFF2-40B4-BE49-F238E27FC236}">
                <a16:creationId xmlns:a16="http://schemas.microsoft.com/office/drawing/2014/main" id="{A98FAF2E-C33B-4052-AD85-7AE450CB4D62}"/>
              </a:ext>
            </a:extLst>
          </p:cNvPr>
          <p:cNvSpPr txBox="1"/>
          <p:nvPr/>
        </p:nvSpPr>
        <p:spPr>
          <a:xfrm>
            <a:off x="226486" y="565999"/>
            <a:ext cx="3164305" cy="646331"/>
          </a:xfrm>
          <a:prstGeom prst="rect">
            <a:avLst/>
          </a:prstGeom>
          <a:noFill/>
        </p:spPr>
        <p:txBody>
          <a:bodyPr wrap="square" rtlCol="0">
            <a:spAutoFit/>
          </a:bodyPr>
          <a:lstStyle/>
          <a:p>
            <a:r>
              <a:rPr lang="en-US" dirty="0">
                <a:solidFill>
                  <a:schemeClr val="accent1">
                    <a:lumMod val="50000"/>
                  </a:schemeClr>
                </a:solidFill>
              </a:rPr>
              <a:t>We use only one neighbor to train our model </a:t>
            </a:r>
            <a:endParaRPr lang="en-ZA" dirty="0">
              <a:solidFill>
                <a:schemeClr val="accent1">
                  <a:lumMod val="50000"/>
                </a:schemeClr>
              </a:solidFill>
            </a:endParaRPr>
          </a:p>
        </p:txBody>
      </p:sp>
      <p:pic>
        <p:nvPicPr>
          <p:cNvPr id="12" name="Picture 11">
            <a:extLst>
              <a:ext uri="{FF2B5EF4-FFF2-40B4-BE49-F238E27FC236}">
                <a16:creationId xmlns:a16="http://schemas.microsoft.com/office/drawing/2014/main" id="{8EBFE629-173C-4397-BD77-43E8A036CDB5}"/>
              </a:ext>
            </a:extLst>
          </p:cNvPr>
          <p:cNvPicPr>
            <a:picLocks noChangeAspect="1"/>
          </p:cNvPicPr>
          <p:nvPr/>
        </p:nvPicPr>
        <p:blipFill>
          <a:blip r:embed="rId2"/>
          <a:stretch>
            <a:fillRect/>
          </a:stretch>
        </p:blipFill>
        <p:spPr>
          <a:xfrm>
            <a:off x="1018172" y="1212330"/>
            <a:ext cx="1343025" cy="3276600"/>
          </a:xfrm>
          <a:prstGeom prst="rect">
            <a:avLst/>
          </a:prstGeom>
        </p:spPr>
      </p:pic>
      <p:pic>
        <p:nvPicPr>
          <p:cNvPr id="13" name="Picture 12">
            <a:extLst>
              <a:ext uri="{FF2B5EF4-FFF2-40B4-BE49-F238E27FC236}">
                <a16:creationId xmlns:a16="http://schemas.microsoft.com/office/drawing/2014/main" id="{DF5C421B-A103-47F8-902E-7651265BE5BD}"/>
              </a:ext>
            </a:extLst>
          </p:cNvPr>
          <p:cNvPicPr>
            <a:picLocks noChangeAspect="1"/>
          </p:cNvPicPr>
          <p:nvPr/>
        </p:nvPicPr>
        <p:blipFill>
          <a:blip r:embed="rId3"/>
          <a:stretch>
            <a:fillRect/>
          </a:stretch>
        </p:blipFill>
        <p:spPr>
          <a:xfrm>
            <a:off x="360069" y="1349930"/>
            <a:ext cx="895350" cy="3419475"/>
          </a:xfrm>
          <a:prstGeom prst="rect">
            <a:avLst/>
          </a:prstGeom>
        </p:spPr>
      </p:pic>
      <p:pic>
        <p:nvPicPr>
          <p:cNvPr id="14" name="Picture 13">
            <a:extLst>
              <a:ext uri="{FF2B5EF4-FFF2-40B4-BE49-F238E27FC236}">
                <a16:creationId xmlns:a16="http://schemas.microsoft.com/office/drawing/2014/main" id="{E382AF1C-B9EA-4521-B89C-A86315CA426F}"/>
              </a:ext>
            </a:extLst>
          </p:cNvPr>
          <p:cNvPicPr>
            <a:picLocks noChangeAspect="1"/>
          </p:cNvPicPr>
          <p:nvPr/>
        </p:nvPicPr>
        <p:blipFill>
          <a:blip r:embed="rId3"/>
          <a:stretch>
            <a:fillRect/>
          </a:stretch>
        </p:blipFill>
        <p:spPr>
          <a:xfrm>
            <a:off x="5026584" y="1129770"/>
            <a:ext cx="895350" cy="3419475"/>
          </a:xfrm>
          <a:prstGeom prst="rect">
            <a:avLst/>
          </a:prstGeom>
        </p:spPr>
      </p:pic>
      <p:sp>
        <p:nvSpPr>
          <p:cNvPr id="15" name="TextBox 14">
            <a:extLst>
              <a:ext uri="{FF2B5EF4-FFF2-40B4-BE49-F238E27FC236}">
                <a16:creationId xmlns:a16="http://schemas.microsoft.com/office/drawing/2014/main" id="{4718B6A9-CAAE-46C3-A6B5-CDE06880B2D0}"/>
              </a:ext>
            </a:extLst>
          </p:cNvPr>
          <p:cNvSpPr txBox="1"/>
          <p:nvPr/>
        </p:nvSpPr>
        <p:spPr>
          <a:xfrm>
            <a:off x="4543370" y="519832"/>
            <a:ext cx="2532756" cy="369332"/>
          </a:xfrm>
          <a:prstGeom prst="rect">
            <a:avLst/>
          </a:prstGeom>
          <a:noFill/>
        </p:spPr>
        <p:txBody>
          <a:bodyPr wrap="square" rtlCol="0">
            <a:spAutoFit/>
          </a:bodyPr>
          <a:lstStyle/>
          <a:p>
            <a:r>
              <a:rPr lang="en-US" dirty="0">
                <a:solidFill>
                  <a:schemeClr val="accent1">
                    <a:lumMod val="50000"/>
                  </a:schemeClr>
                </a:solidFill>
              </a:rPr>
              <a:t>It builds this model </a:t>
            </a:r>
            <a:endParaRPr lang="en-ZA" dirty="0">
              <a:solidFill>
                <a:schemeClr val="accent1">
                  <a:lumMod val="50000"/>
                </a:schemeClr>
              </a:solidFill>
            </a:endParaRPr>
          </a:p>
        </p:txBody>
      </p:sp>
      <p:pic>
        <p:nvPicPr>
          <p:cNvPr id="17" name="Picture 16">
            <a:extLst>
              <a:ext uri="{FF2B5EF4-FFF2-40B4-BE49-F238E27FC236}">
                <a16:creationId xmlns:a16="http://schemas.microsoft.com/office/drawing/2014/main" id="{3B8C7740-9172-4E57-8BD7-11BA04E5E3E2}"/>
              </a:ext>
            </a:extLst>
          </p:cNvPr>
          <p:cNvPicPr>
            <a:picLocks noChangeAspect="1"/>
          </p:cNvPicPr>
          <p:nvPr/>
        </p:nvPicPr>
        <p:blipFill>
          <a:blip r:embed="rId4"/>
          <a:stretch>
            <a:fillRect/>
          </a:stretch>
        </p:blipFill>
        <p:spPr>
          <a:xfrm>
            <a:off x="8897227" y="889164"/>
            <a:ext cx="1143000" cy="3476625"/>
          </a:xfrm>
          <a:prstGeom prst="rect">
            <a:avLst/>
          </a:prstGeom>
        </p:spPr>
      </p:pic>
      <p:sp>
        <p:nvSpPr>
          <p:cNvPr id="18" name="TextBox 17">
            <a:extLst>
              <a:ext uri="{FF2B5EF4-FFF2-40B4-BE49-F238E27FC236}">
                <a16:creationId xmlns:a16="http://schemas.microsoft.com/office/drawing/2014/main" id="{DCD479C7-76C5-4071-B0F6-AC16ACD14E86}"/>
              </a:ext>
            </a:extLst>
          </p:cNvPr>
          <p:cNvSpPr txBox="1"/>
          <p:nvPr/>
        </p:nvSpPr>
        <p:spPr>
          <a:xfrm>
            <a:off x="8453078" y="519832"/>
            <a:ext cx="2532756" cy="369332"/>
          </a:xfrm>
          <a:prstGeom prst="rect">
            <a:avLst/>
          </a:prstGeom>
          <a:noFill/>
        </p:spPr>
        <p:txBody>
          <a:bodyPr wrap="square" rtlCol="0">
            <a:spAutoFit/>
          </a:bodyPr>
          <a:lstStyle/>
          <a:p>
            <a:r>
              <a:rPr lang="en-US" dirty="0">
                <a:solidFill>
                  <a:schemeClr val="accent1">
                    <a:lumMod val="50000"/>
                  </a:schemeClr>
                </a:solidFill>
              </a:rPr>
              <a:t>We make these pants </a:t>
            </a:r>
            <a:endParaRPr lang="en-ZA" dirty="0">
              <a:solidFill>
                <a:schemeClr val="accent1">
                  <a:lumMod val="50000"/>
                </a:schemeClr>
              </a:solidFill>
            </a:endParaRPr>
          </a:p>
        </p:txBody>
      </p:sp>
      <p:sp>
        <p:nvSpPr>
          <p:cNvPr id="2" name="Rectangle 1">
            <a:extLst>
              <a:ext uri="{FF2B5EF4-FFF2-40B4-BE49-F238E27FC236}">
                <a16:creationId xmlns:a16="http://schemas.microsoft.com/office/drawing/2014/main" id="{39D95DEA-0662-417D-2F0F-8AA72D83D8BD}"/>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938746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B4ED7B9-CCC7-46AC-9BE7-9F42E8211158}"/>
              </a:ext>
            </a:extLst>
          </p:cNvPr>
          <p:cNvPicPr>
            <a:picLocks noChangeAspect="1"/>
          </p:cNvPicPr>
          <p:nvPr/>
        </p:nvPicPr>
        <p:blipFill>
          <a:blip r:embed="rId2"/>
          <a:stretch>
            <a:fillRect/>
          </a:stretch>
        </p:blipFill>
        <p:spPr>
          <a:xfrm>
            <a:off x="642228" y="2124548"/>
            <a:ext cx="1143000" cy="3476625"/>
          </a:xfrm>
          <a:prstGeom prst="rect">
            <a:avLst/>
          </a:prstGeom>
        </p:spPr>
      </p:pic>
      <p:pic>
        <p:nvPicPr>
          <p:cNvPr id="4" name="Picture 3">
            <a:extLst>
              <a:ext uri="{FF2B5EF4-FFF2-40B4-BE49-F238E27FC236}">
                <a16:creationId xmlns:a16="http://schemas.microsoft.com/office/drawing/2014/main" id="{54F9E301-5510-4C40-83BF-66933106B0E0}"/>
              </a:ext>
            </a:extLst>
          </p:cNvPr>
          <p:cNvPicPr>
            <a:picLocks noChangeAspect="1"/>
          </p:cNvPicPr>
          <p:nvPr/>
        </p:nvPicPr>
        <p:blipFill>
          <a:blip r:embed="rId3"/>
          <a:stretch>
            <a:fillRect/>
          </a:stretch>
        </p:blipFill>
        <p:spPr>
          <a:xfrm>
            <a:off x="8803649" y="2812794"/>
            <a:ext cx="2094820" cy="2533271"/>
          </a:xfrm>
          <a:prstGeom prst="rect">
            <a:avLst/>
          </a:prstGeom>
        </p:spPr>
      </p:pic>
      <p:sp>
        <p:nvSpPr>
          <p:cNvPr id="5" name="TextBox 4">
            <a:extLst>
              <a:ext uri="{FF2B5EF4-FFF2-40B4-BE49-F238E27FC236}">
                <a16:creationId xmlns:a16="http://schemas.microsoft.com/office/drawing/2014/main" id="{AB8368CC-2A01-4D88-AC3A-A49BE3BB2047}"/>
              </a:ext>
            </a:extLst>
          </p:cNvPr>
          <p:cNvSpPr txBox="1"/>
          <p:nvPr/>
        </p:nvSpPr>
        <p:spPr>
          <a:xfrm>
            <a:off x="566028" y="1002341"/>
            <a:ext cx="2438400" cy="923330"/>
          </a:xfrm>
          <a:prstGeom prst="rect">
            <a:avLst/>
          </a:prstGeom>
          <a:noFill/>
        </p:spPr>
        <p:txBody>
          <a:bodyPr wrap="square" rtlCol="0">
            <a:spAutoFit/>
          </a:bodyPr>
          <a:lstStyle/>
          <a:p>
            <a:r>
              <a:rPr lang="en-US" dirty="0">
                <a:solidFill>
                  <a:schemeClr val="accent1">
                    <a:lumMod val="50000"/>
                  </a:schemeClr>
                </a:solidFill>
              </a:rPr>
              <a:t>Our jeans fits our model well… it follows all her curves </a:t>
            </a:r>
            <a:endParaRPr lang="en-ZA" dirty="0">
              <a:solidFill>
                <a:schemeClr val="accent1">
                  <a:lumMod val="50000"/>
                </a:schemeClr>
              </a:solidFill>
            </a:endParaRPr>
          </a:p>
        </p:txBody>
      </p:sp>
      <p:sp>
        <p:nvSpPr>
          <p:cNvPr id="6" name="TextBox 5">
            <a:extLst>
              <a:ext uri="{FF2B5EF4-FFF2-40B4-BE49-F238E27FC236}">
                <a16:creationId xmlns:a16="http://schemas.microsoft.com/office/drawing/2014/main" id="{D23F9CDB-4090-4A77-B99B-1340DB650CC2}"/>
              </a:ext>
            </a:extLst>
          </p:cNvPr>
          <p:cNvSpPr txBox="1"/>
          <p:nvPr/>
        </p:nvSpPr>
        <p:spPr>
          <a:xfrm>
            <a:off x="4108596" y="459015"/>
            <a:ext cx="2438400" cy="923330"/>
          </a:xfrm>
          <a:prstGeom prst="rect">
            <a:avLst/>
          </a:prstGeom>
          <a:noFill/>
        </p:spPr>
        <p:txBody>
          <a:bodyPr wrap="square" rtlCol="0">
            <a:spAutoFit/>
          </a:bodyPr>
          <a:lstStyle/>
          <a:p>
            <a:r>
              <a:rPr lang="en-US" dirty="0">
                <a:solidFill>
                  <a:schemeClr val="accent1">
                    <a:lumMod val="50000"/>
                  </a:schemeClr>
                </a:solidFill>
              </a:rPr>
              <a:t>These pants really </a:t>
            </a:r>
            <a:r>
              <a:rPr lang="en-US" dirty="0" err="1">
                <a:solidFill>
                  <a:schemeClr val="accent1">
                    <a:lumMod val="50000"/>
                  </a:schemeClr>
                </a:solidFill>
              </a:rPr>
              <a:t>really</a:t>
            </a:r>
            <a:r>
              <a:rPr lang="en-US" dirty="0">
                <a:solidFill>
                  <a:schemeClr val="accent1">
                    <a:lumMod val="50000"/>
                  </a:schemeClr>
                </a:solidFill>
              </a:rPr>
              <a:t> don’t match the data , it is vanilla pants… </a:t>
            </a:r>
            <a:endParaRPr lang="en-ZA" dirty="0">
              <a:solidFill>
                <a:schemeClr val="accent1">
                  <a:lumMod val="50000"/>
                </a:schemeClr>
              </a:solidFill>
            </a:endParaRPr>
          </a:p>
        </p:txBody>
      </p:sp>
      <p:pic>
        <p:nvPicPr>
          <p:cNvPr id="7" name="Picture 6">
            <a:extLst>
              <a:ext uri="{FF2B5EF4-FFF2-40B4-BE49-F238E27FC236}">
                <a16:creationId xmlns:a16="http://schemas.microsoft.com/office/drawing/2014/main" id="{1769207B-FCCB-48C2-9CC6-DDB7F41B8CCC}"/>
              </a:ext>
            </a:extLst>
          </p:cNvPr>
          <p:cNvPicPr>
            <a:picLocks noChangeAspect="1"/>
          </p:cNvPicPr>
          <p:nvPr/>
        </p:nvPicPr>
        <p:blipFill>
          <a:blip r:embed="rId2"/>
          <a:stretch>
            <a:fillRect/>
          </a:stretch>
        </p:blipFill>
        <p:spPr>
          <a:xfrm>
            <a:off x="4482307" y="2124548"/>
            <a:ext cx="1143000" cy="3476625"/>
          </a:xfrm>
          <a:prstGeom prst="rect">
            <a:avLst/>
          </a:prstGeom>
        </p:spPr>
      </p:pic>
      <p:sp>
        <p:nvSpPr>
          <p:cNvPr id="8" name="Right Brace 7">
            <a:extLst>
              <a:ext uri="{FF2B5EF4-FFF2-40B4-BE49-F238E27FC236}">
                <a16:creationId xmlns:a16="http://schemas.microsoft.com/office/drawing/2014/main" id="{BBAFDF91-5243-4A50-8D8A-3A65B1201D30}"/>
              </a:ext>
            </a:extLst>
          </p:cNvPr>
          <p:cNvSpPr/>
          <p:nvPr/>
        </p:nvSpPr>
        <p:spPr>
          <a:xfrm>
            <a:off x="5293895" y="3561347"/>
            <a:ext cx="802105" cy="191302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ZA"/>
          </a:p>
        </p:txBody>
      </p:sp>
      <p:sp>
        <p:nvSpPr>
          <p:cNvPr id="9" name="TextBox 8">
            <a:extLst>
              <a:ext uri="{FF2B5EF4-FFF2-40B4-BE49-F238E27FC236}">
                <a16:creationId xmlns:a16="http://schemas.microsoft.com/office/drawing/2014/main" id="{4C8B8845-4A77-4056-B2EF-00E353A50FB3}"/>
              </a:ext>
            </a:extLst>
          </p:cNvPr>
          <p:cNvSpPr txBox="1"/>
          <p:nvPr/>
        </p:nvSpPr>
        <p:spPr>
          <a:xfrm>
            <a:off x="6095582" y="4333191"/>
            <a:ext cx="902828" cy="369332"/>
          </a:xfrm>
          <a:prstGeom prst="rect">
            <a:avLst/>
          </a:prstGeom>
          <a:noFill/>
        </p:spPr>
        <p:txBody>
          <a:bodyPr wrap="square" rtlCol="0">
            <a:spAutoFit/>
          </a:bodyPr>
          <a:lstStyle/>
          <a:p>
            <a:r>
              <a:rPr lang="en-US" dirty="0">
                <a:solidFill>
                  <a:schemeClr val="accent1">
                    <a:lumMod val="50000"/>
                  </a:schemeClr>
                </a:solidFill>
              </a:rPr>
              <a:t>168cm</a:t>
            </a:r>
            <a:endParaRPr lang="en-ZA" dirty="0">
              <a:solidFill>
                <a:schemeClr val="accent1">
                  <a:lumMod val="50000"/>
                </a:schemeClr>
              </a:solidFill>
            </a:endParaRPr>
          </a:p>
        </p:txBody>
      </p:sp>
      <p:sp>
        <p:nvSpPr>
          <p:cNvPr id="10" name="Left Brace 9">
            <a:extLst>
              <a:ext uri="{FF2B5EF4-FFF2-40B4-BE49-F238E27FC236}">
                <a16:creationId xmlns:a16="http://schemas.microsoft.com/office/drawing/2014/main" id="{4330B738-85BE-4BAE-AE25-F9010B1F5112}"/>
              </a:ext>
            </a:extLst>
          </p:cNvPr>
          <p:cNvSpPr/>
          <p:nvPr/>
        </p:nvSpPr>
        <p:spPr>
          <a:xfrm>
            <a:off x="4492877" y="3296653"/>
            <a:ext cx="271628" cy="66173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ZA"/>
          </a:p>
        </p:txBody>
      </p:sp>
      <p:sp>
        <p:nvSpPr>
          <p:cNvPr id="11" name="TextBox 10">
            <a:extLst>
              <a:ext uri="{FF2B5EF4-FFF2-40B4-BE49-F238E27FC236}">
                <a16:creationId xmlns:a16="http://schemas.microsoft.com/office/drawing/2014/main" id="{FA6AFBDE-126F-42BC-8DB7-3DF06839E1AB}"/>
              </a:ext>
            </a:extLst>
          </p:cNvPr>
          <p:cNvSpPr txBox="1"/>
          <p:nvPr/>
        </p:nvSpPr>
        <p:spPr>
          <a:xfrm>
            <a:off x="3621505" y="3477126"/>
            <a:ext cx="784602" cy="369332"/>
          </a:xfrm>
          <a:prstGeom prst="rect">
            <a:avLst/>
          </a:prstGeom>
          <a:noFill/>
        </p:spPr>
        <p:txBody>
          <a:bodyPr wrap="square" rtlCol="0">
            <a:spAutoFit/>
          </a:bodyPr>
          <a:lstStyle/>
          <a:p>
            <a:r>
              <a:rPr lang="en-US" dirty="0">
                <a:solidFill>
                  <a:schemeClr val="accent1">
                    <a:lumMod val="50000"/>
                  </a:schemeClr>
                </a:solidFill>
              </a:rPr>
              <a:t>54cm</a:t>
            </a:r>
            <a:endParaRPr lang="en-ZA" dirty="0">
              <a:solidFill>
                <a:schemeClr val="accent1">
                  <a:lumMod val="50000"/>
                </a:schemeClr>
              </a:solidFill>
            </a:endParaRPr>
          </a:p>
        </p:txBody>
      </p:sp>
      <p:sp>
        <p:nvSpPr>
          <p:cNvPr id="12" name="TextBox 11">
            <a:extLst>
              <a:ext uri="{FF2B5EF4-FFF2-40B4-BE49-F238E27FC236}">
                <a16:creationId xmlns:a16="http://schemas.microsoft.com/office/drawing/2014/main" id="{7F661D26-2949-48DD-9552-0A0DFF8CEADC}"/>
              </a:ext>
            </a:extLst>
          </p:cNvPr>
          <p:cNvSpPr txBox="1"/>
          <p:nvPr/>
        </p:nvSpPr>
        <p:spPr>
          <a:xfrm>
            <a:off x="8460069" y="588605"/>
            <a:ext cx="2438400" cy="1200329"/>
          </a:xfrm>
          <a:prstGeom prst="rect">
            <a:avLst/>
          </a:prstGeom>
          <a:noFill/>
        </p:spPr>
        <p:txBody>
          <a:bodyPr wrap="square" rtlCol="0">
            <a:spAutoFit/>
          </a:bodyPr>
          <a:lstStyle/>
          <a:p>
            <a:r>
              <a:rPr lang="en-US" dirty="0">
                <a:solidFill>
                  <a:schemeClr val="accent1">
                    <a:lumMod val="50000"/>
                  </a:schemeClr>
                </a:solidFill>
              </a:rPr>
              <a:t>And they will only ever fit  this exact woman……. Or model…..</a:t>
            </a:r>
            <a:endParaRPr lang="en-ZA" dirty="0">
              <a:solidFill>
                <a:schemeClr val="accent1">
                  <a:lumMod val="50000"/>
                </a:schemeClr>
              </a:solidFill>
            </a:endParaRPr>
          </a:p>
        </p:txBody>
      </p:sp>
      <p:sp>
        <p:nvSpPr>
          <p:cNvPr id="3" name="Rectangle 2">
            <a:extLst>
              <a:ext uri="{FF2B5EF4-FFF2-40B4-BE49-F238E27FC236}">
                <a16:creationId xmlns:a16="http://schemas.microsoft.com/office/drawing/2014/main" id="{9396064C-D7F3-2F65-474D-13F013F9A0A9}"/>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2256100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2A07FE3D-4CD3-4A4C-877D-94F407516571}"/>
              </a:ext>
            </a:extLst>
          </p:cNvPr>
          <p:cNvPicPr>
            <a:picLocks noChangeAspect="1"/>
          </p:cNvPicPr>
          <p:nvPr/>
        </p:nvPicPr>
        <p:blipFill>
          <a:blip r:embed="rId2"/>
          <a:stretch>
            <a:fillRect/>
          </a:stretch>
        </p:blipFill>
        <p:spPr>
          <a:xfrm>
            <a:off x="223377" y="2688042"/>
            <a:ext cx="1143000" cy="3476625"/>
          </a:xfrm>
          <a:prstGeom prst="rect">
            <a:avLst/>
          </a:prstGeom>
        </p:spPr>
      </p:pic>
      <p:pic>
        <p:nvPicPr>
          <p:cNvPr id="2" name="Picture 1">
            <a:extLst>
              <a:ext uri="{FF2B5EF4-FFF2-40B4-BE49-F238E27FC236}">
                <a16:creationId xmlns:a16="http://schemas.microsoft.com/office/drawing/2014/main" id="{11EF7908-F4C5-4E75-9219-48F36B453791}"/>
              </a:ext>
            </a:extLst>
          </p:cNvPr>
          <p:cNvPicPr>
            <a:picLocks noChangeAspect="1"/>
          </p:cNvPicPr>
          <p:nvPr/>
        </p:nvPicPr>
        <p:blipFill>
          <a:blip r:embed="rId3"/>
          <a:stretch>
            <a:fillRect/>
          </a:stretch>
        </p:blipFill>
        <p:spPr>
          <a:xfrm>
            <a:off x="2487842" y="2688042"/>
            <a:ext cx="1343025" cy="3276600"/>
          </a:xfrm>
          <a:prstGeom prst="rect">
            <a:avLst/>
          </a:prstGeom>
        </p:spPr>
      </p:pic>
      <p:pic>
        <p:nvPicPr>
          <p:cNvPr id="3" name="Picture 2">
            <a:extLst>
              <a:ext uri="{FF2B5EF4-FFF2-40B4-BE49-F238E27FC236}">
                <a16:creationId xmlns:a16="http://schemas.microsoft.com/office/drawing/2014/main" id="{EE44ED4A-EBAE-4DFC-AA23-6258E10CA2BD}"/>
              </a:ext>
            </a:extLst>
          </p:cNvPr>
          <p:cNvPicPr>
            <a:picLocks noChangeAspect="1"/>
          </p:cNvPicPr>
          <p:nvPr/>
        </p:nvPicPr>
        <p:blipFill>
          <a:blip r:embed="rId4"/>
          <a:stretch>
            <a:fillRect/>
          </a:stretch>
        </p:blipFill>
        <p:spPr>
          <a:xfrm>
            <a:off x="1177493" y="2802746"/>
            <a:ext cx="895350" cy="3419475"/>
          </a:xfrm>
          <a:prstGeom prst="rect">
            <a:avLst/>
          </a:prstGeom>
        </p:spPr>
      </p:pic>
      <p:pic>
        <p:nvPicPr>
          <p:cNvPr id="5" name="Picture 4">
            <a:extLst>
              <a:ext uri="{FF2B5EF4-FFF2-40B4-BE49-F238E27FC236}">
                <a16:creationId xmlns:a16="http://schemas.microsoft.com/office/drawing/2014/main" id="{5B2F2919-3C86-4712-A185-FFA63436D4F8}"/>
              </a:ext>
            </a:extLst>
          </p:cNvPr>
          <p:cNvPicPr>
            <a:picLocks noChangeAspect="1"/>
          </p:cNvPicPr>
          <p:nvPr/>
        </p:nvPicPr>
        <p:blipFill>
          <a:blip r:embed="rId5"/>
          <a:stretch>
            <a:fillRect/>
          </a:stretch>
        </p:blipFill>
        <p:spPr>
          <a:xfrm>
            <a:off x="6222537" y="2602317"/>
            <a:ext cx="1504950" cy="3448050"/>
          </a:xfrm>
          <a:prstGeom prst="rect">
            <a:avLst/>
          </a:prstGeom>
        </p:spPr>
      </p:pic>
      <p:pic>
        <p:nvPicPr>
          <p:cNvPr id="7" name="Picture 6">
            <a:extLst>
              <a:ext uri="{FF2B5EF4-FFF2-40B4-BE49-F238E27FC236}">
                <a16:creationId xmlns:a16="http://schemas.microsoft.com/office/drawing/2014/main" id="{D8D38A5B-2CAF-48C9-A807-5C3A56CADE3E}"/>
              </a:ext>
            </a:extLst>
          </p:cNvPr>
          <p:cNvPicPr>
            <a:picLocks noChangeAspect="1"/>
          </p:cNvPicPr>
          <p:nvPr/>
        </p:nvPicPr>
        <p:blipFill>
          <a:blip r:embed="rId6"/>
          <a:stretch>
            <a:fillRect/>
          </a:stretch>
        </p:blipFill>
        <p:spPr>
          <a:xfrm>
            <a:off x="4493088" y="2797984"/>
            <a:ext cx="1314450" cy="3429000"/>
          </a:xfrm>
          <a:prstGeom prst="rect">
            <a:avLst/>
          </a:prstGeom>
        </p:spPr>
      </p:pic>
      <p:pic>
        <p:nvPicPr>
          <p:cNvPr id="9" name="Picture 8">
            <a:extLst>
              <a:ext uri="{FF2B5EF4-FFF2-40B4-BE49-F238E27FC236}">
                <a16:creationId xmlns:a16="http://schemas.microsoft.com/office/drawing/2014/main" id="{0744D57C-1FAC-4AEA-826C-8BA957B1FFB1}"/>
              </a:ext>
            </a:extLst>
          </p:cNvPr>
          <p:cNvPicPr>
            <a:picLocks noChangeAspect="1"/>
          </p:cNvPicPr>
          <p:nvPr/>
        </p:nvPicPr>
        <p:blipFill>
          <a:blip r:embed="rId7"/>
          <a:stretch>
            <a:fillRect/>
          </a:stretch>
        </p:blipFill>
        <p:spPr>
          <a:xfrm>
            <a:off x="8271536" y="2797984"/>
            <a:ext cx="1266825" cy="3467100"/>
          </a:xfrm>
          <a:prstGeom prst="rect">
            <a:avLst/>
          </a:prstGeom>
        </p:spPr>
      </p:pic>
      <p:pic>
        <p:nvPicPr>
          <p:cNvPr id="13" name="Picture 12">
            <a:extLst>
              <a:ext uri="{FF2B5EF4-FFF2-40B4-BE49-F238E27FC236}">
                <a16:creationId xmlns:a16="http://schemas.microsoft.com/office/drawing/2014/main" id="{0477E55A-4913-4202-81AB-ECB5AB14C29F}"/>
              </a:ext>
            </a:extLst>
          </p:cNvPr>
          <p:cNvPicPr>
            <a:picLocks noChangeAspect="1"/>
          </p:cNvPicPr>
          <p:nvPr/>
        </p:nvPicPr>
        <p:blipFill>
          <a:blip r:embed="rId8"/>
          <a:stretch>
            <a:fillRect/>
          </a:stretch>
        </p:blipFill>
        <p:spPr>
          <a:xfrm>
            <a:off x="9991952" y="2304823"/>
            <a:ext cx="1876425" cy="3438525"/>
          </a:xfrm>
          <a:prstGeom prst="rect">
            <a:avLst/>
          </a:prstGeom>
        </p:spPr>
      </p:pic>
      <p:pic>
        <p:nvPicPr>
          <p:cNvPr id="15" name="Picture 14" descr="Shape&#10;&#10;Description automatically generated with medium confidence">
            <a:extLst>
              <a:ext uri="{FF2B5EF4-FFF2-40B4-BE49-F238E27FC236}">
                <a16:creationId xmlns:a16="http://schemas.microsoft.com/office/drawing/2014/main" id="{1DC90860-CFBB-4C67-9CEB-80E61294385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42474" y="-5167"/>
            <a:ext cx="11292114" cy="6858000"/>
          </a:xfrm>
          <a:prstGeom prst="rect">
            <a:avLst/>
          </a:prstGeom>
        </p:spPr>
      </p:pic>
      <p:sp>
        <p:nvSpPr>
          <p:cNvPr id="17" name="TextBox 16">
            <a:extLst>
              <a:ext uri="{FF2B5EF4-FFF2-40B4-BE49-F238E27FC236}">
                <a16:creationId xmlns:a16="http://schemas.microsoft.com/office/drawing/2014/main" id="{3F89E0F7-C3E3-4B9C-A74C-618E94D84728}"/>
              </a:ext>
            </a:extLst>
          </p:cNvPr>
          <p:cNvSpPr txBox="1"/>
          <p:nvPr/>
        </p:nvSpPr>
        <p:spPr>
          <a:xfrm>
            <a:off x="542474" y="711200"/>
            <a:ext cx="2650669" cy="646331"/>
          </a:xfrm>
          <a:prstGeom prst="rect">
            <a:avLst/>
          </a:prstGeom>
          <a:noFill/>
        </p:spPr>
        <p:txBody>
          <a:bodyPr wrap="square" rtlCol="0">
            <a:spAutoFit/>
          </a:bodyPr>
          <a:lstStyle/>
          <a:p>
            <a:r>
              <a:rPr lang="en-US" b="1" dirty="0">
                <a:solidFill>
                  <a:schemeClr val="accent1">
                    <a:lumMod val="50000"/>
                  </a:schemeClr>
                </a:solidFill>
              </a:rPr>
              <a:t>We make pants for  32% of the population…… </a:t>
            </a:r>
            <a:endParaRPr lang="en-ZA" b="1" dirty="0">
              <a:solidFill>
                <a:schemeClr val="accent1">
                  <a:lumMod val="50000"/>
                </a:schemeClr>
              </a:solidFill>
            </a:endParaRPr>
          </a:p>
        </p:txBody>
      </p:sp>
    </p:spTree>
    <p:extLst>
      <p:ext uri="{BB962C8B-B14F-4D97-AF65-F5344CB8AC3E}">
        <p14:creationId xmlns:p14="http://schemas.microsoft.com/office/powerpoint/2010/main" val="6143649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7471AEE-0F75-4581-5DA7-94CA98022F8B}"/>
              </a:ext>
            </a:extLst>
          </p:cNvPr>
          <p:cNvSpPr>
            <a:spLocks noGrp="1"/>
          </p:cNvSpPr>
          <p:nvPr>
            <p:ph type="ctrTitle"/>
          </p:nvPr>
        </p:nvSpPr>
        <p:spPr>
          <a:xfrm>
            <a:off x="1314824" y="735106"/>
            <a:ext cx="10053763" cy="2928470"/>
          </a:xfrm>
        </p:spPr>
        <p:txBody>
          <a:bodyPr anchor="b">
            <a:normAutofit/>
          </a:bodyPr>
          <a:lstStyle/>
          <a:p>
            <a:pPr algn="l"/>
            <a:r>
              <a:rPr lang="en-US" sz="4800" dirty="0">
                <a:solidFill>
                  <a:srgbClr val="FFFFFF"/>
                </a:solidFill>
              </a:rPr>
              <a:t>Over fitting</a:t>
            </a:r>
            <a:endParaRPr lang="en-ZA" sz="4800" dirty="0">
              <a:solidFill>
                <a:srgbClr val="FFFFFF"/>
              </a:solidFill>
            </a:endParaRPr>
          </a:p>
        </p:txBody>
      </p:sp>
    </p:spTree>
    <p:extLst>
      <p:ext uri="{BB962C8B-B14F-4D97-AF65-F5344CB8AC3E}">
        <p14:creationId xmlns:p14="http://schemas.microsoft.com/office/powerpoint/2010/main" val="25859115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2A07FE3D-4CD3-4A4C-877D-94F407516571}"/>
              </a:ext>
            </a:extLst>
          </p:cNvPr>
          <p:cNvPicPr>
            <a:picLocks noChangeAspect="1"/>
          </p:cNvPicPr>
          <p:nvPr/>
        </p:nvPicPr>
        <p:blipFill>
          <a:blip r:embed="rId2"/>
          <a:stretch>
            <a:fillRect/>
          </a:stretch>
        </p:blipFill>
        <p:spPr>
          <a:xfrm>
            <a:off x="223377" y="2688042"/>
            <a:ext cx="1143000" cy="3476625"/>
          </a:xfrm>
          <a:prstGeom prst="rect">
            <a:avLst/>
          </a:prstGeom>
        </p:spPr>
      </p:pic>
      <p:pic>
        <p:nvPicPr>
          <p:cNvPr id="2" name="Picture 1">
            <a:extLst>
              <a:ext uri="{FF2B5EF4-FFF2-40B4-BE49-F238E27FC236}">
                <a16:creationId xmlns:a16="http://schemas.microsoft.com/office/drawing/2014/main" id="{11EF7908-F4C5-4E75-9219-48F36B453791}"/>
              </a:ext>
            </a:extLst>
          </p:cNvPr>
          <p:cNvPicPr>
            <a:picLocks noChangeAspect="1"/>
          </p:cNvPicPr>
          <p:nvPr/>
        </p:nvPicPr>
        <p:blipFill>
          <a:blip r:embed="rId3"/>
          <a:stretch>
            <a:fillRect/>
          </a:stretch>
        </p:blipFill>
        <p:spPr>
          <a:xfrm>
            <a:off x="2029090" y="2688042"/>
            <a:ext cx="1343025" cy="3276600"/>
          </a:xfrm>
          <a:prstGeom prst="rect">
            <a:avLst/>
          </a:prstGeom>
        </p:spPr>
      </p:pic>
      <p:pic>
        <p:nvPicPr>
          <p:cNvPr id="3" name="Picture 2">
            <a:extLst>
              <a:ext uri="{FF2B5EF4-FFF2-40B4-BE49-F238E27FC236}">
                <a16:creationId xmlns:a16="http://schemas.microsoft.com/office/drawing/2014/main" id="{EE44ED4A-EBAE-4DFC-AA23-6258E10CA2BD}"/>
              </a:ext>
            </a:extLst>
          </p:cNvPr>
          <p:cNvPicPr>
            <a:picLocks noChangeAspect="1"/>
          </p:cNvPicPr>
          <p:nvPr/>
        </p:nvPicPr>
        <p:blipFill>
          <a:blip r:embed="rId4"/>
          <a:stretch>
            <a:fillRect/>
          </a:stretch>
        </p:blipFill>
        <p:spPr>
          <a:xfrm>
            <a:off x="1177493" y="2802746"/>
            <a:ext cx="895350" cy="3419475"/>
          </a:xfrm>
          <a:prstGeom prst="rect">
            <a:avLst/>
          </a:prstGeom>
        </p:spPr>
      </p:pic>
      <p:pic>
        <p:nvPicPr>
          <p:cNvPr id="5" name="Picture 4">
            <a:extLst>
              <a:ext uri="{FF2B5EF4-FFF2-40B4-BE49-F238E27FC236}">
                <a16:creationId xmlns:a16="http://schemas.microsoft.com/office/drawing/2014/main" id="{5B2F2919-3C86-4712-A185-FFA63436D4F8}"/>
              </a:ext>
            </a:extLst>
          </p:cNvPr>
          <p:cNvPicPr>
            <a:picLocks noChangeAspect="1"/>
          </p:cNvPicPr>
          <p:nvPr/>
        </p:nvPicPr>
        <p:blipFill>
          <a:blip r:embed="rId5"/>
          <a:stretch>
            <a:fillRect/>
          </a:stretch>
        </p:blipFill>
        <p:spPr>
          <a:xfrm>
            <a:off x="6435991" y="2602317"/>
            <a:ext cx="1504950" cy="3448050"/>
          </a:xfrm>
          <a:prstGeom prst="rect">
            <a:avLst/>
          </a:prstGeom>
        </p:spPr>
      </p:pic>
      <p:pic>
        <p:nvPicPr>
          <p:cNvPr id="7" name="Picture 6">
            <a:extLst>
              <a:ext uri="{FF2B5EF4-FFF2-40B4-BE49-F238E27FC236}">
                <a16:creationId xmlns:a16="http://schemas.microsoft.com/office/drawing/2014/main" id="{D8D38A5B-2CAF-48C9-A807-5C3A56CADE3E}"/>
              </a:ext>
            </a:extLst>
          </p:cNvPr>
          <p:cNvPicPr>
            <a:picLocks noChangeAspect="1"/>
          </p:cNvPicPr>
          <p:nvPr/>
        </p:nvPicPr>
        <p:blipFill>
          <a:blip r:embed="rId6"/>
          <a:stretch>
            <a:fillRect/>
          </a:stretch>
        </p:blipFill>
        <p:spPr>
          <a:xfrm>
            <a:off x="3389744" y="2711854"/>
            <a:ext cx="1314450" cy="3429000"/>
          </a:xfrm>
          <a:prstGeom prst="rect">
            <a:avLst/>
          </a:prstGeom>
        </p:spPr>
      </p:pic>
      <p:pic>
        <p:nvPicPr>
          <p:cNvPr id="13" name="Picture 12">
            <a:extLst>
              <a:ext uri="{FF2B5EF4-FFF2-40B4-BE49-F238E27FC236}">
                <a16:creationId xmlns:a16="http://schemas.microsoft.com/office/drawing/2014/main" id="{0477E55A-4913-4202-81AB-ECB5AB14C29F}"/>
              </a:ext>
            </a:extLst>
          </p:cNvPr>
          <p:cNvPicPr>
            <a:picLocks noChangeAspect="1"/>
          </p:cNvPicPr>
          <p:nvPr/>
        </p:nvPicPr>
        <p:blipFill>
          <a:blip r:embed="rId7"/>
          <a:stretch>
            <a:fillRect/>
          </a:stretch>
        </p:blipFill>
        <p:spPr>
          <a:xfrm>
            <a:off x="4586211" y="2526117"/>
            <a:ext cx="1876425" cy="3438525"/>
          </a:xfrm>
          <a:prstGeom prst="rect">
            <a:avLst/>
          </a:prstGeom>
        </p:spPr>
      </p:pic>
      <p:sp>
        <p:nvSpPr>
          <p:cNvPr id="17" name="TextBox 16">
            <a:extLst>
              <a:ext uri="{FF2B5EF4-FFF2-40B4-BE49-F238E27FC236}">
                <a16:creationId xmlns:a16="http://schemas.microsoft.com/office/drawing/2014/main" id="{3F89E0F7-C3E3-4B9C-A74C-618E94D84728}"/>
              </a:ext>
            </a:extLst>
          </p:cNvPr>
          <p:cNvSpPr txBox="1"/>
          <p:nvPr/>
        </p:nvSpPr>
        <p:spPr>
          <a:xfrm>
            <a:off x="542474" y="757625"/>
            <a:ext cx="2650669" cy="646331"/>
          </a:xfrm>
          <a:prstGeom prst="rect">
            <a:avLst/>
          </a:prstGeom>
          <a:noFill/>
        </p:spPr>
        <p:txBody>
          <a:bodyPr wrap="square" rtlCol="0">
            <a:spAutoFit/>
          </a:bodyPr>
          <a:lstStyle/>
          <a:p>
            <a:r>
              <a:rPr lang="en-US" b="1" dirty="0">
                <a:solidFill>
                  <a:schemeClr val="accent1">
                    <a:lumMod val="50000"/>
                  </a:schemeClr>
                </a:solidFill>
              </a:rPr>
              <a:t>We add too many neighbors</a:t>
            </a:r>
            <a:endParaRPr lang="en-ZA" b="1" dirty="0">
              <a:solidFill>
                <a:schemeClr val="accent1">
                  <a:lumMod val="50000"/>
                </a:schemeClr>
              </a:solidFill>
            </a:endParaRPr>
          </a:p>
        </p:txBody>
      </p:sp>
      <p:pic>
        <p:nvPicPr>
          <p:cNvPr id="6" name="Picture 5">
            <a:extLst>
              <a:ext uri="{FF2B5EF4-FFF2-40B4-BE49-F238E27FC236}">
                <a16:creationId xmlns:a16="http://schemas.microsoft.com/office/drawing/2014/main" id="{3BB4D991-C10A-4653-B863-013219659095}"/>
              </a:ext>
            </a:extLst>
          </p:cNvPr>
          <p:cNvPicPr>
            <a:picLocks noChangeAspect="1"/>
          </p:cNvPicPr>
          <p:nvPr/>
        </p:nvPicPr>
        <p:blipFill>
          <a:blip r:embed="rId8"/>
          <a:stretch>
            <a:fillRect/>
          </a:stretch>
        </p:blipFill>
        <p:spPr>
          <a:xfrm>
            <a:off x="7990496" y="2621367"/>
            <a:ext cx="1800225" cy="3429000"/>
          </a:xfrm>
          <a:prstGeom prst="rect">
            <a:avLst/>
          </a:prstGeom>
        </p:spPr>
      </p:pic>
      <p:sp>
        <p:nvSpPr>
          <p:cNvPr id="14" name="TextBox 13">
            <a:extLst>
              <a:ext uri="{FF2B5EF4-FFF2-40B4-BE49-F238E27FC236}">
                <a16:creationId xmlns:a16="http://schemas.microsoft.com/office/drawing/2014/main" id="{F6DA5F63-3477-4DDB-98A1-4FE3B92B6CB4}"/>
              </a:ext>
            </a:extLst>
          </p:cNvPr>
          <p:cNvSpPr txBox="1"/>
          <p:nvPr/>
        </p:nvSpPr>
        <p:spPr>
          <a:xfrm>
            <a:off x="7565273" y="807633"/>
            <a:ext cx="2650669" cy="646331"/>
          </a:xfrm>
          <a:prstGeom prst="rect">
            <a:avLst/>
          </a:prstGeom>
          <a:noFill/>
        </p:spPr>
        <p:txBody>
          <a:bodyPr wrap="square" rtlCol="0">
            <a:spAutoFit/>
          </a:bodyPr>
          <a:lstStyle/>
          <a:p>
            <a:r>
              <a:rPr lang="en-US" b="1" dirty="0">
                <a:solidFill>
                  <a:schemeClr val="accent1">
                    <a:lumMod val="50000"/>
                  </a:schemeClr>
                </a:solidFill>
              </a:rPr>
              <a:t>Our model becomes very complex </a:t>
            </a:r>
            <a:endParaRPr lang="en-ZA" b="1" dirty="0">
              <a:solidFill>
                <a:schemeClr val="accent1">
                  <a:lumMod val="50000"/>
                </a:schemeClr>
              </a:solidFill>
            </a:endParaRPr>
          </a:p>
        </p:txBody>
      </p:sp>
      <p:pic>
        <p:nvPicPr>
          <p:cNvPr id="10" name="Picture 9">
            <a:extLst>
              <a:ext uri="{FF2B5EF4-FFF2-40B4-BE49-F238E27FC236}">
                <a16:creationId xmlns:a16="http://schemas.microsoft.com/office/drawing/2014/main" id="{2269E4C1-3694-46F0-9E72-65DA33559E6B}"/>
              </a:ext>
            </a:extLst>
          </p:cNvPr>
          <p:cNvPicPr>
            <a:picLocks noChangeAspect="1"/>
          </p:cNvPicPr>
          <p:nvPr/>
        </p:nvPicPr>
        <p:blipFill>
          <a:blip r:embed="rId9"/>
          <a:stretch>
            <a:fillRect/>
          </a:stretch>
        </p:blipFill>
        <p:spPr>
          <a:xfrm>
            <a:off x="10116495" y="3429000"/>
            <a:ext cx="1796023" cy="1981327"/>
          </a:xfrm>
          <a:prstGeom prst="rect">
            <a:avLst/>
          </a:prstGeom>
        </p:spPr>
      </p:pic>
      <p:sp>
        <p:nvSpPr>
          <p:cNvPr id="4" name="Rectangle 3">
            <a:extLst>
              <a:ext uri="{FF2B5EF4-FFF2-40B4-BE49-F238E27FC236}">
                <a16:creationId xmlns:a16="http://schemas.microsoft.com/office/drawing/2014/main" id="{CCFAF703-1114-05BE-CC97-69ECAA27E2EB}"/>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1107310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4FAB10-1DDF-4C3B-A550-4D95CE71BA79}"/>
              </a:ext>
            </a:extLst>
          </p:cNvPr>
          <p:cNvPicPr>
            <a:picLocks noChangeAspect="1"/>
          </p:cNvPicPr>
          <p:nvPr/>
        </p:nvPicPr>
        <p:blipFill>
          <a:blip r:embed="rId2"/>
          <a:stretch>
            <a:fillRect/>
          </a:stretch>
        </p:blipFill>
        <p:spPr>
          <a:xfrm>
            <a:off x="1720007" y="3741820"/>
            <a:ext cx="393539" cy="1828799"/>
          </a:xfrm>
          <a:prstGeom prst="rect">
            <a:avLst/>
          </a:prstGeom>
        </p:spPr>
      </p:pic>
      <p:pic>
        <p:nvPicPr>
          <p:cNvPr id="3" name="Picture 2">
            <a:extLst>
              <a:ext uri="{FF2B5EF4-FFF2-40B4-BE49-F238E27FC236}">
                <a16:creationId xmlns:a16="http://schemas.microsoft.com/office/drawing/2014/main" id="{A7FA1213-47E1-4883-BBE1-B2E579CEA080}"/>
              </a:ext>
            </a:extLst>
          </p:cNvPr>
          <p:cNvPicPr>
            <a:picLocks noChangeAspect="1"/>
          </p:cNvPicPr>
          <p:nvPr/>
        </p:nvPicPr>
        <p:blipFill>
          <a:blip r:embed="rId3"/>
          <a:stretch>
            <a:fillRect/>
          </a:stretch>
        </p:blipFill>
        <p:spPr>
          <a:xfrm>
            <a:off x="2021048" y="3741820"/>
            <a:ext cx="914400" cy="1828800"/>
          </a:xfrm>
          <a:prstGeom prst="rect">
            <a:avLst/>
          </a:prstGeom>
        </p:spPr>
      </p:pic>
      <p:pic>
        <p:nvPicPr>
          <p:cNvPr id="7" name="Picture 6">
            <a:extLst>
              <a:ext uri="{FF2B5EF4-FFF2-40B4-BE49-F238E27FC236}">
                <a16:creationId xmlns:a16="http://schemas.microsoft.com/office/drawing/2014/main" id="{31696221-83B6-43FF-9E58-AACA4E0C6EAB}"/>
              </a:ext>
            </a:extLst>
          </p:cNvPr>
          <p:cNvPicPr>
            <a:picLocks noChangeAspect="1"/>
          </p:cNvPicPr>
          <p:nvPr/>
        </p:nvPicPr>
        <p:blipFill>
          <a:blip r:embed="rId4"/>
          <a:stretch>
            <a:fillRect/>
          </a:stretch>
        </p:blipFill>
        <p:spPr>
          <a:xfrm>
            <a:off x="1716248" y="3128962"/>
            <a:ext cx="762000" cy="600075"/>
          </a:xfrm>
          <a:prstGeom prst="rect">
            <a:avLst/>
          </a:prstGeom>
        </p:spPr>
      </p:pic>
      <p:pic>
        <p:nvPicPr>
          <p:cNvPr id="9" name="Picture 8">
            <a:extLst>
              <a:ext uri="{FF2B5EF4-FFF2-40B4-BE49-F238E27FC236}">
                <a16:creationId xmlns:a16="http://schemas.microsoft.com/office/drawing/2014/main" id="{8AB0ABED-6379-455C-B15B-42B4D218FE5D}"/>
              </a:ext>
            </a:extLst>
          </p:cNvPr>
          <p:cNvPicPr>
            <a:picLocks noChangeAspect="1"/>
          </p:cNvPicPr>
          <p:nvPr/>
        </p:nvPicPr>
        <p:blipFill>
          <a:blip r:embed="rId5"/>
          <a:stretch>
            <a:fillRect/>
          </a:stretch>
        </p:blipFill>
        <p:spPr>
          <a:xfrm>
            <a:off x="1416210" y="2154154"/>
            <a:ext cx="1209675" cy="962025"/>
          </a:xfrm>
          <a:prstGeom prst="rect">
            <a:avLst/>
          </a:prstGeom>
        </p:spPr>
      </p:pic>
      <p:sp>
        <p:nvSpPr>
          <p:cNvPr id="10" name="TextBox 9">
            <a:extLst>
              <a:ext uri="{FF2B5EF4-FFF2-40B4-BE49-F238E27FC236}">
                <a16:creationId xmlns:a16="http://schemas.microsoft.com/office/drawing/2014/main" id="{47D7EBD9-6CF4-4C4E-8FA4-EDFB735BC9B3}"/>
              </a:ext>
            </a:extLst>
          </p:cNvPr>
          <p:cNvSpPr txBox="1"/>
          <p:nvPr/>
        </p:nvSpPr>
        <p:spPr>
          <a:xfrm>
            <a:off x="4539354" y="1307709"/>
            <a:ext cx="2650669" cy="369332"/>
          </a:xfrm>
          <a:prstGeom prst="rect">
            <a:avLst/>
          </a:prstGeom>
          <a:noFill/>
        </p:spPr>
        <p:txBody>
          <a:bodyPr wrap="square" rtlCol="0">
            <a:spAutoFit/>
          </a:bodyPr>
          <a:lstStyle/>
          <a:p>
            <a:r>
              <a:rPr lang="en-US" b="1" dirty="0">
                <a:solidFill>
                  <a:schemeClr val="accent1">
                    <a:lumMod val="50000"/>
                  </a:schemeClr>
                </a:solidFill>
              </a:rPr>
              <a:t>We can make these jeans </a:t>
            </a:r>
            <a:endParaRPr lang="en-ZA" b="1" dirty="0">
              <a:solidFill>
                <a:schemeClr val="accent1">
                  <a:lumMod val="50000"/>
                </a:schemeClr>
              </a:solidFill>
            </a:endParaRPr>
          </a:p>
        </p:txBody>
      </p:sp>
      <p:pic>
        <p:nvPicPr>
          <p:cNvPr id="12" name="Picture 11">
            <a:extLst>
              <a:ext uri="{FF2B5EF4-FFF2-40B4-BE49-F238E27FC236}">
                <a16:creationId xmlns:a16="http://schemas.microsoft.com/office/drawing/2014/main" id="{986548B3-A63E-4B62-B230-2D1F3A1A4653}"/>
              </a:ext>
            </a:extLst>
          </p:cNvPr>
          <p:cNvPicPr>
            <a:picLocks noChangeAspect="1"/>
          </p:cNvPicPr>
          <p:nvPr/>
        </p:nvPicPr>
        <p:blipFill>
          <a:blip r:embed="rId6"/>
          <a:stretch>
            <a:fillRect/>
          </a:stretch>
        </p:blipFill>
        <p:spPr>
          <a:xfrm>
            <a:off x="4898391" y="2777537"/>
            <a:ext cx="679040" cy="2476500"/>
          </a:xfrm>
          <a:prstGeom prst="rect">
            <a:avLst/>
          </a:prstGeom>
        </p:spPr>
      </p:pic>
      <p:pic>
        <p:nvPicPr>
          <p:cNvPr id="14" name="Picture 13">
            <a:extLst>
              <a:ext uri="{FF2B5EF4-FFF2-40B4-BE49-F238E27FC236}">
                <a16:creationId xmlns:a16="http://schemas.microsoft.com/office/drawing/2014/main" id="{D28F48CE-06B9-45CF-89E4-41AE1CF092D0}"/>
              </a:ext>
            </a:extLst>
          </p:cNvPr>
          <p:cNvPicPr>
            <a:picLocks noChangeAspect="1"/>
          </p:cNvPicPr>
          <p:nvPr/>
        </p:nvPicPr>
        <p:blipFill>
          <a:blip r:embed="rId7"/>
          <a:stretch>
            <a:fillRect/>
          </a:stretch>
        </p:blipFill>
        <p:spPr>
          <a:xfrm>
            <a:off x="5429794" y="2812880"/>
            <a:ext cx="876300" cy="2476500"/>
          </a:xfrm>
          <a:prstGeom prst="rect">
            <a:avLst/>
          </a:prstGeom>
        </p:spPr>
      </p:pic>
      <p:pic>
        <p:nvPicPr>
          <p:cNvPr id="16" name="Picture 15">
            <a:extLst>
              <a:ext uri="{FF2B5EF4-FFF2-40B4-BE49-F238E27FC236}">
                <a16:creationId xmlns:a16="http://schemas.microsoft.com/office/drawing/2014/main" id="{CA2D4A40-4F80-4C9B-A9BE-127FC3BF8421}"/>
              </a:ext>
            </a:extLst>
          </p:cNvPr>
          <p:cNvPicPr>
            <a:picLocks noChangeAspect="1"/>
          </p:cNvPicPr>
          <p:nvPr/>
        </p:nvPicPr>
        <p:blipFill>
          <a:blip r:embed="rId8"/>
          <a:stretch>
            <a:fillRect/>
          </a:stretch>
        </p:blipFill>
        <p:spPr>
          <a:xfrm rot="243088">
            <a:off x="5088385" y="2316204"/>
            <a:ext cx="826783" cy="637924"/>
          </a:xfrm>
          <a:prstGeom prst="rect">
            <a:avLst/>
          </a:prstGeom>
        </p:spPr>
      </p:pic>
      <p:sp>
        <p:nvSpPr>
          <p:cNvPr id="17" name="TextBox 16">
            <a:extLst>
              <a:ext uri="{FF2B5EF4-FFF2-40B4-BE49-F238E27FC236}">
                <a16:creationId xmlns:a16="http://schemas.microsoft.com/office/drawing/2014/main" id="{D845C860-E78C-4CF5-85A1-F6783E368490}"/>
              </a:ext>
            </a:extLst>
          </p:cNvPr>
          <p:cNvSpPr txBox="1"/>
          <p:nvPr/>
        </p:nvSpPr>
        <p:spPr>
          <a:xfrm>
            <a:off x="1152913" y="1307709"/>
            <a:ext cx="2650669" cy="369332"/>
          </a:xfrm>
          <a:prstGeom prst="rect">
            <a:avLst/>
          </a:prstGeom>
          <a:noFill/>
        </p:spPr>
        <p:txBody>
          <a:bodyPr wrap="square" rtlCol="0">
            <a:spAutoFit/>
          </a:bodyPr>
          <a:lstStyle/>
          <a:p>
            <a:r>
              <a:rPr lang="en-US" b="1" dirty="0">
                <a:solidFill>
                  <a:schemeClr val="accent1">
                    <a:lumMod val="50000"/>
                  </a:schemeClr>
                </a:solidFill>
              </a:rPr>
              <a:t>It looks like this </a:t>
            </a:r>
            <a:endParaRPr lang="en-ZA" b="1" dirty="0">
              <a:solidFill>
                <a:schemeClr val="accent1">
                  <a:lumMod val="50000"/>
                </a:schemeClr>
              </a:solidFill>
            </a:endParaRPr>
          </a:p>
        </p:txBody>
      </p:sp>
      <p:sp>
        <p:nvSpPr>
          <p:cNvPr id="2" name="Rectangle 1">
            <a:extLst>
              <a:ext uri="{FF2B5EF4-FFF2-40B4-BE49-F238E27FC236}">
                <a16:creationId xmlns:a16="http://schemas.microsoft.com/office/drawing/2014/main" id="{8BA718E5-FA8A-6EFD-92A1-D9E158A6F870}"/>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11870845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D44A8BD-B85A-4875-A4C5-EC72C86DF050}"/>
              </a:ext>
            </a:extLst>
          </p:cNvPr>
          <p:cNvPicPr>
            <a:picLocks noChangeAspect="1"/>
          </p:cNvPicPr>
          <p:nvPr/>
        </p:nvPicPr>
        <p:blipFill>
          <a:blip r:embed="rId2"/>
          <a:stretch>
            <a:fillRect/>
          </a:stretch>
        </p:blipFill>
        <p:spPr>
          <a:xfrm>
            <a:off x="529391" y="1622507"/>
            <a:ext cx="1234031" cy="4500586"/>
          </a:xfrm>
          <a:prstGeom prst="rect">
            <a:avLst/>
          </a:prstGeom>
        </p:spPr>
      </p:pic>
      <p:pic>
        <p:nvPicPr>
          <p:cNvPr id="3" name="Picture 2">
            <a:extLst>
              <a:ext uri="{FF2B5EF4-FFF2-40B4-BE49-F238E27FC236}">
                <a16:creationId xmlns:a16="http://schemas.microsoft.com/office/drawing/2014/main" id="{B36236AB-BDC7-4E6D-9C28-E3B3FEB35F8E}"/>
              </a:ext>
            </a:extLst>
          </p:cNvPr>
          <p:cNvPicPr>
            <a:picLocks noChangeAspect="1"/>
          </p:cNvPicPr>
          <p:nvPr/>
        </p:nvPicPr>
        <p:blipFill>
          <a:blip r:embed="rId3"/>
          <a:stretch>
            <a:fillRect/>
          </a:stretch>
        </p:blipFill>
        <p:spPr>
          <a:xfrm>
            <a:off x="1368801" y="1761868"/>
            <a:ext cx="1592515" cy="4500586"/>
          </a:xfrm>
          <a:prstGeom prst="rect">
            <a:avLst/>
          </a:prstGeom>
        </p:spPr>
      </p:pic>
      <p:pic>
        <p:nvPicPr>
          <p:cNvPr id="4" name="Picture 3">
            <a:extLst>
              <a:ext uri="{FF2B5EF4-FFF2-40B4-BE49-F238E27FC236}">
                <a16:creationId xmlns:a16="http://schemas.microsoft.com/office/drawing/2014/main" id="{F076EDE0-65DE-427F-AA22-B50E8AE57301}"/>
              </a:ext>
            </a:extLst>
          </p:cNvPr>
          <p:cNvPicPr>
            <a:picLocks noChangeAspect="1"/>
          </p:cNvPicPr>
          <p:nvPr/>
        </p:nvPicPr>
        <p:blipFill>
          <a:blip r:embed="rId4"/>
          <a:stretch>
            <a:fillRect/>
          </a:stretch>
        </p:blipFill>
        <p:spPr>
          <a:xfrm rot="243088">
            <a:off x="716322" y="690288"/>
            <a:ext cx="1502527" cy="1159310"/>
          </a:xfrm>
          <a:prstGeom prst="rect">
            <a:avLst/>
          </a:prstGeom>
        </p:spPr>
      </p:pic>
      <p:sp>
        <p:nvSpPr>
          <p:cNvPr id="6" name="TextBox 5">
            <a:extLst>
              <a:ext uri="{FF2B5EF4-FFF2-40B4-BE49-F238E27FC236}">
                <a16:creationId xmlns:a16="http://schemas.microsoft.com/office/drawing/2014/main" id="{0E547210-0306-4089-A31C-F29C8B582679}"/>
              </a:ext>
            </a:extLst>
          </p:cNvPr>
          <p:cNvSpPr txBox="1"/>
          <p:nvPr/>
        </p:nvSpPr>
        <p:spPr>
          <a:xfrm>
            <a:off x="3334295" y="1622507"/>
            <a:ext cx="8468684" cy="646331"/>
          </a:xfrm>
          <a:prstGeom prst="rect">
            <a:avLst/>
          </a:prstGeom>
          <a:noFill/>
        </p:spPr>
        <p:txBody>
          <a:bodyPr wrap="square">
            <a:spAutoFit/>
          </a:bodyPr>
          <a:lstStyle/>
          <a:p>
            <a:r>
              <a:rPr lang="en-US" b="0" i="0" dirty="0">
                <a:solidFill>
                  <a:schemeClr val="accent1">
                    <a:lumMod val="50000"/>
                  </a:schemeClr>
                </a:solidFill>
                <a:effectLst/>
                <a:latin typeface="IBM Plex Sans" panose="020B0503050203000203" pitchFamily="34" charset="0"/>
              </a:rPr>
              <a:t>Put simply, </a:t>
            </a:r>
            <a:r>
              <a:rPr lang="en-US" b="0" i="0" u="none" strike="noStrike" dirty="0">
                <a:solidFill>
                  <a:schemeClr val="accent1">
                    <a:lumMod val="50000"/>
                  </a:schemeClr>
                </a:solidFill>
                <a:effectLst/>
                <a:latin typeface="IBM Plex Sans" panose="020B0503050203000203" pitchFamily="34" charset="0"/>
                <a:hlinkClick r:id="rId5">
                  <a:extLst>
                    <a:ext uri="{A12FA001-AC4F-418D-AE19-62706E023703}">
                      <ahyp:hlinkClr xmlns:ahyp="http://schemas.microsoft.com/office/drawing/2018/hyperlinkcolor" val="tx"/>
                    </a:ext>
                  </a:extLst>
                </a:hlinkClick>
              </a:rPr>
              <a:t>overfitting</a:t>
            </a:r>
            <a:r>
              <a:rPr lang="en-US" b="0" i="0" dirty="0">
                <a:solidFill>
                  <a:schemeClr val="accent1">
                    <a:lumMod val="50000"/>
                  </a:schemeClr>
                </a:solidFill>
                <a:effectLst/>
                <a:latin typeface="IBM Plex Sans" panose="020B0503050203000203" pitchFamily="34" charset="0"/>
              </a:rPr>
              <a:t> is the opposite of underfitting, occurring when the model has been overtrained or when it contains too much complexity,</a:t>
            </a:r>
            <a:endParaRPr lang="en-ZA" dirty="0">
              <a:solidFill>
                <a:schemeClr val="accent1">
                  <a:lumMod val="50000"/>
                </a:schemeClr>
              </a:solidFill>
            </a:endParaRPr>
          </a:p>
        </p:txBody>
      </p:sp>
      <p:sp>
        <p:nvSpPr>
          <p:cNvPr id="8" name="TextBox 7">
            <a:extLst>
              <a:ext uri="{FF2B5EF4-FFF2-40B4-BE49-F238E27FC236}">
                <a16:creationId xmlns:a16="http://schemas.microsoft.com/office/drawing/2014/main" id="{0E54F024-A5FF-4AD0-8230-C34DB39F1480}"/>
              </a:ext>
            </a:extLst>
          </p:cNvPr>
          <p:cNvSpPr txBox="1"/>
          <p:nvPr/>
        </p:nvSpPr>
        <p:spPr>
          <a:xfrm>
            <a:off x="3230022" y="3217143"/>
            <a:ext cx="8961978" cy="923330"/>
          </a:xfrm>
          <a:prstGeom prst="rect">
            <a:avLst/>
          </a:prstGeom>
          <a:noFill/>
        </p:spPr>
        <p:txBody>
          <a:bodyPr wrap="square">
            <a:spAutoFit/>
          </a:bodyPr>
          <a:lstStyle/>
          <a:p>
            <a:r>
              <a:rPr lang="en-US" b="0" i="0" dirty="0">
                <a:solidFill>
                  <a:schemeClr val="accent1">
                    <a:lumMod val="50000"/>
                  </a:schemeClr>
                </a:solidFill>
                <a:effectLst/>
                <a:latin typeface="IBM Plex Sans" panose="020B0503050203000203" pitchFamily="34" charset="0"/>
              </a:rPr>
              <a:t>resulting in low bias but high variance </a:t>
            </a:r>
            <a:r>
              <a:rPr lang="en-US" b="1" i="0" dirty="0">
                <a:solidFill>
                  <a:schemeClr val="accent1">
                    <a:lumMod val="50000"/>
                  </a:schemeClr>
                </a:solidFill>
                <a:effectLst/>
                <a:latin typeface="IBM Plex Sans" panose="020B0503050203000203" pitchFamily="34" charset="0"/>
              </a:rPr>
              <a:t>(i.e. the bias-variance tradeoff). </a:t>
            </a:r>
            <a:r>
              <a:rPr lang="en-US" b="0" i="0" dirty="0">
                <a:solidFill>
                  <a:schemeClr val="accent1">
                    <a:lumMod val="50000"/>
                  </a:schemeClr>
                </a:solidFill>
                <a:effectLst/>
                <a:latin typeface="IBM Plex Sans" panose="020B0503050203000203" pitchFamily="34" charset="0"/>
              </a:rPr>
              <a:t>In this scenario, the statistical model fits too closely against its training data, rendering it unable to generalize well to new data points</a:t>
            </a:r>
            <a:endParaRPr lang="en-ZA" dirty="0">
              <a:solidFill>
                <a:schemeClr val="accent1">
                  <a:lumMod val="50000"/>
                </a:schemeClr>
              </a:solidFill>
            </a:endParaRPr>
          </a:p>
        </p:txBody>
      </p:sp>
      <p:sp>
        <p:nvSpPr>
          <p:cNvPr id="5" name="Rectangle 4">
            <a:extLst>
              <a:ext uri="{FF2B5EF4-FFF2-40B4-BE49-F238E27FC236}">
                <a16:creationId xmlns:a16="http://schemas.microsoft.com/office/drawing/2014/main" id="{58D8824E-2D1B-369E-D811-928F497D9B0E}"/>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4061612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6664236-8AA8-1074-8CBA-43AF1C832618}"/>
              </a:ext>
            </a:extLst>
          </p:cNvPr>
          <p:cNvSpPr>
            <a:spLocks noGrp="1"/>
          </p:cNvSpPr>
          <p:nvPr>
            <p:ph type="ctrTitle"/>
          </p:nvPr>
        </p:nvSpPr>
        <p:spPr>
          <a:xfrm>
            <a:off x="731840" y="364421"/>
            <a:ext cx="2880828" cy="1898200"/>
          </a:xfrm>
        </p:spPr>
        <p:txBody>
          <a:bodyPr anchor="t">
            <a:normAutofit/>
          </a:bodyPr>
          <a:lstStyle/>
          <a:p>
            <a:pPr algn="l"/>
            <a:r>
              <a:rPr lang="en-US" sz="4000" dirty="0">
                <a:solidFill>
                  <a:srgbClr val="FFFFFF"/>
                </a:solidFill>
              </a:rPr>
              <a:t>Supervised machine learning</a:t>
            </a:r>
            <a:endParaRPr lang="en-ZA" sz="4000" dirty="0">
              <a:solidFill>
                <a:srgbClr val="FFFFFF"/>
              </a:solidFill>
            </a:endParaRPr>
          </a:p>
        </p:txBody>
      </p:sp>
      <p:sp>
        <p:nvSpPr>
          <p:cNvPr id="3" name="Subtitle 2">
            <a:extLst>
              <a:ext uri="{FF2B5EF4-FFF2-40B4-BE49-F238E27FC236}">
                <a16:creationId xmlns:a16="http://schemas.microsoft.com/office/drawing/2014/main" id="{24FF3DFA-235E-E3C9-7DC0-781924CA6E8D}"/>
              </a:ext>
            </a:extLst>
          </p:cNvPr>
          <p:cNvSpPr>
            <a:spLocks noGrp="1"/>
          </p:cNvSpPr>
          <p:nvPr>
            <p:ph type="subTitle" idx="1"/>
          </p:nvPr>
        </p:nvSpPr>
        <p:spPr>
          <a:xfrm>
            <a:off x="559433" y="2617301"/>
            <a:ext cx="2919738" cy="2832787"/>
          </a:xfrm>
        </p:spPr>
        <p:txBody>
          <a:bodyPr anchor="b">
            <a:normAutofit/>
          </a:bodyPr>
          <a:lstStyle/>
          <a:p>
            <a:pPr algn="l"/>
            <a:r>
              <a:rPr lang="en-US" sz="1600" dirty="0">
                <a:solidFill>
                  <a:srgbClr val="FFFFFF"/>
                </a:solidFill>
              </a:rPr>
              <a:t>Supervised Machine Learning is a type of machine learning where a model is trained using </a:t>
            </a:r>
            <a:r>
              <a:rPr lang="en-US" sz="1600" b="1" dirty="0">
                <a:solidFill>
                  <a:srgbClr val="FFFFFF"/>
                </a:solidFill>
              </a:rPr>
              <a:t>labeled data</a:t>
            </a:r>
            <a:r>
              <a:rPr lang="en-US" sz="1600" dirty="0">
                <a:solidFill>
                  <a:srgbClr val="FFFFFF"/>
                </a:solidFill>
              </a:rPr>
              <a:t>—meaning the input data (features) comes with corresponding correct outputs (labels). The goal is for the model to learn patterns from the training data so it can make accurate predictions on new, unseen data.</a:t>
            </a:r>
            <a:endParaRPr lang="en-ZA" sz="1600" dirty="0">
              <a:solidFill>
                <a:srgbClr val="FFFFFF"/>
              </a:solidFill>
            </a:endParaRPr>
          </a:p>
        </p:txBody>
      </p:sp>
      <p:pic>
        <p:nvPicPr>
          <p:cNvPr id="4" name="Picture 3">
            <a:extLst>
              <a:ext uri="{FF2B5EF4-FFF2-40B4-BE49-F238E27FC236}">
                <a16:creationId xmlns:a16="http://schemas.microsoft.com/office/drawing/2014/main" id="{89053705-F5CC-3E79-A0F7-29A33C23172A}"/>
              </a:ext>
            </a:extLst>
          </p:cNvPr>
          <p:cNvPicPr>
            <a:picLocks noChangeAspect="1"/>
          </p:cNvPicPr>
          <p:nvPr/>
        </p:nvPicPr>
        <p:blipFill>
          <a:blip r:embed="rId2"/>
          <a:stretch>
            <a:fillRect/>
          </a:stretch>
        </p:blipFill>
        <p:spPr>
          <a:xfrm>
            <a:off x="4502428" y="610958"/>
            <a:ext cx="7225748" cy="5636083"/>
          </a:xfrm>
          <a:prstGeom prst="rect">
            <a:avLst/>
          </a:prstGeom>
        </p:spPr>
      </p:pic>
    </p:spTree>
    <p:extLst>
      <p:ext uri="{BB962C8B-B14F-4D97-AF65-F5344CB8AC3E}">
        <p14:creationId xmlns:p14="http://schemas.microsoft.com/office/powerpoint/2010/main" val="239874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2A07FE3D-4CD3-4A4C-877D-94F407516571}"/>
              </a:ext>
            </a:extLst>
          </p:cNvPr>
          <p:cNvPicPr>
            <a:picLocks noChangeAspect="1"/>
          </p:cNvPicPr>
          <p:nvPr/>
        </p:nvPicPr>
        <p:blipFill>
          <a:blip r:embed="rId2"/>
          <a:stretch>
            <a:fillRect/>
          </a:stretch>
        </p:blipFill>
        <p:spPr>
          <a:xfrm>
            <a:off x="223377" y="2688042"/>
            <a:ext cx="1143000" cy="3476625"/>
          </a:xfrm>
          <a:prstGeom prst="rect">
            <a:avLst/>
          </a:prstGeom>
        </p:spPr>
      </p:pic>
      <p:pic>
        <p:nvPicPr>
          <p:cNvPr id="2" name="Picture 1">
            <a:extLst>
              <a:ext uri="{FF2B5EF4-FFF2-40B4-BE49-F238E27FC236}">
                <a16:creationId xmlns:a16="http://schemas.microsoft.com/office/drawing/2014/main" id="{11EF7908-F4C5-4E75-9219-48F36B453791}"/>
              </a:ext>
            </a:extLst>
          </p:cNvPr>
          <p:cNvPicPr>
            <a:picLocks noChangeAspect="1"/>
          </p:cNvPicPr>
          <p:nvPr/>
        </p:nvPicPr>
        <p:blipFill>
          <a:blip r:embed="rId3"/>
          <a:stretch>
            <a:fillRect/>
          </a:stretch>
        </p:blipFill>
        <p:spPr>
          <a:xfrm>
            <a:off x="2487842" y="2688042"/>
            <a:ext cx="1343025" cy="3276600"/>
          </a:xfrm>
          <a:prstGeom prst="rect">
            <a:avLst/>
          </a:prstGeom>
        </p:spPr>
      </p:pic>
      <p:pic>
        <p:nvPicPr>
          <p:cNvPr id="3" name="Picture 2">
            <a:extLst>
              <a:ext uri="{FF2B5EF4-FFF2-40B4-BE49-F238E27FC236}">
                <a16:creationId xmlns:a16="http://schemas.microsoft.com/office/drawing/2014/main" id="{EE44ED4A-EBAE-4DFC-AA23-6258E10CA2BD}"/>
              </a:ext>
            </a:extLst>
          </p:cNvPr>
          <p:cNvPicPr>
            <a:picLocks noChangeAspect="1"/>
          </p:cNvPicPr>
          <p:nvPr/>
        </p:nvPicPr>
        <p:blipFill>
          <a:blip r:embed="rId4"/>
          <a:stretch>
            <a:fillRect/>
          </a:stretch>
        </p:blipFill>
        <p:spPr>
          <a:xfrm>
            <a:off x="1177493" y="2802746"/>
            <a:ext cx="895350" cy="3419475"/>
          </a:xfrm>
          <a:prstGeom prst="rect">
            <a:avLst/>
          </a:prstGeom>
        </p:spPr>
      </p:pic>
      <p:pic>
        <p:nvPicPr>
          <p:cNvPr id="5" name="Picture 4">
            <a:extLst>
              <a:ext uri="{FF2B5EF4-FFF2-40B4-BE49-F238E27FC236}">
                <a16:creationId xmlns:a16="http://schemas.microsoft.com/office/drawing/2014/main" id="{5B2F2919-3C86-4712-A185-FFA63436D4F8}"/>
              </a:ext>
            </a:extLst>
          </p:cNvPr>
          <p:cNvPicPr>
            <a:picLocks noChangeAspect="1"/>
          </p:cNvPicPr>
          <p:nvPr/>
        </p:nvPicPr>
        <p:blipFill>
          <a:blip r:embed="rId5"/>
          <a:stretch>
            <a:fillRect/>
          </a:stretch>
        </p:blipFill>
        <p:spPr>
          <a:xfrm>
            <a:off x="6222537" y="2602317"/>
            <a:ext cx="1504950" cy="3448050"/>
          </a:xfrm>
          <a:prstGeom prst="rect">
            <a:avLst/>
          </a:prstGeom>
        </p:spPr>
      </p:pic>
      <p:pic>
        <p:nvPicPr>
          <p:cNvPr id="7" name="Picture 6">
            <a:extLst>
              <a:ext uri="{FF2B5EF4-FFF2-40B4-BE49-F238E27FC236}">
                <a16:creationId xmlns:a16="http://schemas.microsoft.com/office/drawing/2014/main" id="{D8D38A5B-2CAF-48C9-A807-5C3A56CADE3E}"/>
              </a:ext>
            </a:extLst>
          </p:cNvPr>
          <p:cNvPicPr>
            <a:picLocks noChangeAspect="1"/>
          </p:cNvPicPr>
          <p:nvPr/>
        </p:nvPicPr>
        <p:blipFill>
          <a:blip r:embed="rId6"/>
          <a:stretch>
            <a:fillRect/>
          </a:stretch>
        </p:blipFill>
        <p:spPr>
          <a:xfrm>
            <a:off x="4493088" y="2797984"/>
            <a:ext cx="1314450" cy="3429000"/>
          </a:xfrm>
          <a:prstGeom prst="rect">
            <a:avLst/>
          </a:prstGeom>
        </p:spPr>
      </p:pic>
      <p:pic>
        <p:nvPicPr>
          <p:cNvPr id="9" name="Picture 8">
            <a:extLst>
              <a:ext uri="{FF2B5EF4-FFF2-40B4-BE49-F238E27FC236}">
                <a16:creationId xmlns:a16="http://schemas.microsoft.com/office/drawing/2014/main" id="{0744D57C-1FAC-4AEA-826C-8BA957B1FFB1}"/>
              </a:ext>
            </a:extLst>
          </p:cNvPr>
          <p:cNvPicPr>
            <a:picLocks noChangeAspect="1"/>
          </p:cNvPicPr>
          <p:nvPr/>
        </p:nvPicPr>
        <p:blipFill>
          <a:blip r:embed="rId7"/>
          <a:stretch>
            <a:fillRect/>
          </a:stretch>
        </p:blipFill>
        <p:spPr>
          <a:xfrm>
            <a:off x="8271536" y="2797984"/>
            <a:ext cx="1266825" cy="3467100"/>
          </a:xfrm>
          <a:prstGeom prst="rect">
            <a:avLst/>
          </a:prstGeom>
        </p:spPr>
      </p:pic>
      <p:pic>
        <p:nvPicPr>
          <p:cNvPr id="13" name="Picture 12">
            <a:extLst>
              <a:ext uri="{FF2B5EF4-FFF2-40B4-BE49-F238E27FC236}">
                <a16:creationId xmlns:a16="http://schemas.microsoft.com/office/drawing/2014/main" id="{0477E55A-4913-4202-81AB-ECB5AB14C29F}"/>
              </a:ext>
            </a:extLst>
          </p:cNvPr>
          <p:cNvPicPr>
            <a:picLocks noChangeAspect="1"/>
          </p:cNvPicPr>
          <p:nvPr/>
        </p:nvPicPr>
        <p:blipFill>
          <a:blip r:embed="rId8"/>
          <a:stretch>
            <a:fillRect/>
          </a:stretch>
        </p:blipFill>
        <p:spPr>
          <a:xfrm>
            <a:off x="9991952" y="2304823"/>
            <a:ext cx="1876425" cy="3438525"/>
          </a:xfrm>
          <a:prstGeom prst="rect">
            <a:avLst/>
          </a:prstGeom>
        </p:spPr>
      </p:pic>
      <p:pic>
        <p:nvPicPr>
          <p:cNvPr id="15" name="Picture 14" descr="Shape&#10;&#10;Description automatically generated with medium confidence">
            <a:extLst>
              <a:ext uri="{FF2B5EF4-FFF2-40B4-BE49-F238E27FC236}">
                <a16:creationId xmlns:a16="http://schemas.microsoft.com/office/drawing/2014/main" id="{1DC90860-CFBB-4C67-9CEB-80E61294385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42474" y="-5167"/>
            <a:ext cx="11292114" cy="6858000"/>
          </a:xfrm>
          <a:prstGeom prst="rect">
            <a:avLst/>
          </a:prstGeom>
        </p:spPr>
      </p:pic>
      <p:sp>
        <p:nvSpPr>
          <p:cNvPr id="17" name="TextBox 16">
            <a:extLst>
              <a:ext uri="{FF2B5EF4-FFF2-40B4-BE49-F238E27FC236}">
                <a16:creationId xmlns:a16="http://schemas.microsoft.com/office/drawing/2014/main" id="{3F89E0F7-C3E3-4B9C-A74C-618E94D84728}"/>
              </a:ext>
            </a:extLst>
          </p:cNvPr>
          <p:cNvSpPr txBox="1"/>
          <p:nvPr/>
        </p:nvSpPr>
        <p:spPr>
          <a:xfrm>
            <a:off x="5076818" y="958880"/>
            <a:ext cx="2650669" cy="923330"/>
          </a:xfrm>
          <a:prstGeom prst="rect">
            <a:avLst/>
          </a:prstGeom>
          <a:noFill/>
        </p:spPr>
        <p:txBody>
          <a:bodyPr wrap="square" rtlCol="0">
            <a:spAutoFit/>
          </a:bodyPr>
          <a:lstStyle/>
          <a:p>
            <a:r>
              <a:rPr lang="en-US" b="1" dirty="0">
                <a:solidFill>
                  <a:schemeClr val="accent1">
                    <a:lumMod val="50000"/>
                  </a:schemeClr>
                </a:solidFill>
              </a:rPr>
              <a:t>We are looking for a new job, our jeans only fits the freak we created</a:t>
            </a:r>
            <a:endParaRPr lang="en-ZA" b="1" dirty="0">
              <a:solidFill>
                <a:schemeClr val="accent1">
                  <a:lumMod val="50000"/>
                </a:schemeClr>
              </a:solidFill>
            </a:endParaRPr>
          </a:p>
        </p:txBody>
      </p:sp>
    </p:spTree>
    <p:extLst>
      <p:ext uri="{BB962C8B-B14F-4D97-AF65-F5344CB8AC3E}">
        <p14:creationId xmlns:p14="http://schemas.microsoft.com/office/powerpoint/2010/main" val="5016161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E2EF75-71CC-45F7-9B31-9AD25E131540}"/>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en-US" sz="4000" kern="1200">
                <a:solidFill>
                  <a:schemeClr val="tx2"/>
                </a:solidFill>
                <a:latin typeface="+mj-lt"/>
                <a:ea typeface="+mj-ea"/>
                <a:cs typeface="+mj-cs"/>
              </a:rPr>
              <a:t>Bias Variability Trade off </a:t>
            </a:r>
          </a:p>
        </p:txBody>
      </p:sp>
      <p:pic>
        <p:nvPicPr>
          <p:cNvPr id="6" name="Graphic 5" descr="Checkmark">
            <a:extLst>
              <a:ext uri="{FF2B5EF4-FFF2-40B4-BE49-F238E27FC236}">
                <a16:creationId xmlns:a16="http://schemas.microsoft.com/office/drawing/2014/main" id="{291719F5-04D1-DC79-42A6-CF0B35C3215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3" name="Group 12">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4" name="Freeform: Shape 13">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9883777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020766F-75A0-4D9B-99E9-CC060F90908D}"/>
              </a:ext>
            </a:extLst>
          </p:cNvPr>
          <p:cNvSpPr txBox="1"/>
          <p:nvPr/>
        </p:nvSpPr>
        <p:spPr>
          <a:xfrm>
            <a:off x="3002130" y="6136929"/>
            <a:ext cx="995486" cy="369332"/>
          </a:xfrm>
          <a:prstGeom prst="rect">
            <a:avLst/>
          </a:prstGeom>
          <a:noFill/>
        </p:spPr>
        <p:txBody>
          <a:bodyPr wrap="square" rtlCol="0">
            <a:spAutoFit/>
          </a:bodyPr>
          <a:lstStyle/>
          <a:p>
            <a:r>
              <a:rPr lang="en-US" dirty="0"/>
              <a:t>Crazy</a:t>
            </a:r>
            <a:endParaRPr lang="en-ZA" dirty="0"/>
          </a:p>
        </p:txBody>
      </p:sp>
      <p:sp>
        <p:nvSpPr>
          <p:cNvPr id="14" name="TextBox 13">
            <a:extLst>
              <a:ext uri="{FF2B5EF4-FFF2-40B4-BE49-F238E27FC236}">
                <a16:creationId xmlns:a16="http://schemas.microsoft.com/office/drawing/2014/main" id="{164F765A-DFC6-4EF6-A67F-AB56672A5DB4}"/>
              </a:ext>
            </a:extLst>
          </p:cNvPr>
          <p:cNvSpPr txBox="1"/>
          <p:nvPr/>
        </p:nvSpPr>
        <p:spPr>
          <a:xfrm rot="16200000">
            <a:off x="56271" y="3706351"/>
            <a:ext cx="995486" cy="369332"/>
          </a:xfrm>
          <a:prstGeom prst="rect">
            <a:avLst/>
          </a:prstGeom>
          <a:noFill/>
        </p:spPr>
        <p:txBody>
          <a:bodyPr wrap="square" rtlCol="0">
            <a:spAutoFit/>
          </a:bodyPr>
          <a:lstStyle/>
          <a:p>
            <a:r>
              <a:rPr lang="en-US" dirty="0"/>
              <a:t>Hot</a:t>
            </a:r>
            <a:endParaRPr lang="en-ZA" dirty="0"/>
          </a:p>
        </p:txBody>
      </p:sp>
      <p:sp>
        <p:nvSpPr>
          <p:cNvPr id="11" name="Oval 10">
            <a:extLst>
              <a:ext uri="{FF2B5EF4-FFF2-40B4-BE49-F238E27FC236}">
                <a16:creationId xmlns:a16="http://schemas.microsoft.com/office/drawing/2014/main" id="{95938CE1-59CA-4D40-A8B8-3A318990866F}"/>
              </a:ext>
            </a:extLst>
          </p:cNvPr>
          <p:cNvSpPr/>
          <p:nvPr/>
        </p:nvSpPr>
        <p:spPr>
          <a:xfrm>
            <a:off x="1243013" y="4857750"/>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6" name="Oval 45">
            <a:extLst>
              <a:ext uri="{FF2B5EF4-FFF2-40B4-BE49-F238E27FC236}">
                <a16:creationId xmlns:a16="http://schemas.microsoft.com/office/drawing/2014/main" id="{30BA0C41-AFA8-4680-AFE8-F2446B895FFE}"/>
              </a:ext>
            </a:extLst>
          </p:cNvPr>
          <p:cNvSpPr/>
          <p:nvPr/>
        </p:nvSpPr>
        <p:spPr>
          <a:xfrm>
            <a:off x="2343565" y="5195887"/>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7" name="Oval 46">
            <a:extLst>
              <a:ext uri="{FF2B5EF4-FFF2-40B4-BE49-F238E27FC236}">
                <a16:creationId xmlns:a16="http://schemas.microsoft.com/office/drawing/2014/main" id="{36B2F316-B3C3-4BF6-83AE-1A5FEBE881E3}"/>
              </a:ext>
            </a:extLst>
          </p:cNvPr>
          <p:cNvSpPr/>
          <p:nvPr/>
        </p:nvSpPr>
        <p:spPr>
          <a:xfrm>
            <a:off x="2279271" y="3976740"/>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Oval 47">
            <a:extLst>
              <a:ext uri="{FF2B5EF4-FFF2-40B4-BE49-F238E27FC236}">
                <a16:creationId xmlns:a16="http://schemas.microsoft.com/office/drawing/2014/main" id="{3EB42C47-8105-4694-90B1-6C9AAD83A856}"/>
              </a:ext>
            </a:extLst>
          </p:cNvPr>
          <p:cNvSpPr/>
          <p:nvPr/>
        </p:nvSpPr>
        <p:spPr>
          <a:xfrm>
            <a:off x="3523686" y="4672012"/>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9" name="Oval 48">
            <a:extLst>
              <a:ext uri="{FF2B5EF4-FFF2-40B4-BE49-F238E27FC236}">
                <a16:creationId xmlns:a16="http://schemas.microsoft.com/office/drawing/2014/main" id="{C86C0C34-3D6E-4E91-B405-30030B33C713}"/>
              </a:ext>
            </a:extLst>
          </p:cNvPr>
          <p:cNvSpPr/>
          <p:nvPr/>
        </p:nvSpPr>
        <p:spPr>
          <a:xfrm>
            <a:off x="3314136" y="3402806"/>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0" name="Oval 49">
            <a:extLst>
              <a:ext uri="{FF2B5EF4-FFF2-40B4-BE49-F238E27FC236}">
                <a16:creationId xmlns:a16="http://schemas.microsoft.com/office/drawing/2014/main" id="{B7139C8F-80EB-45AB-BC1D-612D91132737}"/>
              </a:ext>
            </a:extLst>
          </p:cNvPr>
          <p:cNvSpPr/>
          <p:nvPr/>
        </p:nvSpPr>
        <p:spPr>
          <a:xfrm>
            <a:off x="4433888" y="2491156"/>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Oval 50">
            <a:extLst>
              <a:ext uri="{FF2B5EF4-FFF2-40B4-BE49-F238E27FC236}">
                <a16:creationId xmlns:a16="http://schemas.microsoft.com/office/drawing/2014/main" id="{B2BB62E3-9A62-49D2-88E0-92A863C38E18}"/>
              </a:ext>
            </a:extLst>
          </p:cNvPr>
          <p:cNvSpPr/>
          <p:nvPr/>
        </p:nvSpPr>
        <p:spPr>
          <a:xfrm>
            <a:off x="4543919" y="3848144"/>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Oval 16">
            <a:extLst>
              <a:ext uri="{FF2B5EF4-FFF2-40B4-BE49-F238E27FC236}">
                <a16:creationId xmlns:a16="http://schemas.microsoft.com/office/drawing/2014/main" id="{7DE0C259-3FE9-429E-BC6C-70865EC7FA13}"/>
              </a:ext>
            </a:extLst>
          </p:cNvPr>
          <p:cNvSpPr/>
          <p:nvPr/>
        </p:nvSpPr>
        <p:spPr>
          <a:xfrm>
            <a:off x="5910263" y="3348036"/>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Oval 17">
            <a:extLst>
              <a:ext uri="{FF2B5EF4-FFF2-40B4-BE49-F238E27FC236}">
                <a16:creationId xmlns:a16="http://schemas.microsoft.com/office/drawing/2014/main" id="{8A9A7947-F829-4AB8-8394-866CD3D30A37}"/>
              </a:ext>
            </a:extLst>
          </p:cNvPr>
          <p:cNvSpPr/>
          <p:nvPr/>
        </p:nvSpPr>
        <p:spPr>
          <a:xfrm>
            <a:off x="5361343" y="2923742"/>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9" name="Oval 18">
            <a:extLst>
              <a:ext uri="{FF2B5EF4-FFF2-40B4-BE49-F238E27FC236}">
                <a16:creationId xmlns:a16="http://schemas.microsoft.com/office/drawing/2014/main" id="{3BB8158D-B83F-4B52-97DC-7F0A62C7E54C}"/>
              </a:ext>
            </a:extLst>
          </p:cNvPr>
          <p:cNvSpPr/>
          <p:nvPr/>
        </p:nvSpPr>
        <p:spPr>
          <a:xfrm>
            <a:off x="4433887" y="3357488"/>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4" name="Straight Connector 3">
            <a:extLst>
              <a:ext uri="{FF2B5EF4-FFF2-40B4-BE49-F238E27FC236}">
                <a16:creationId xmlns:a16="http://schemas.microsoft.com/office/drawing/2014/main" id="{C05042B4-474F-46B1-B0C4-07019EDA6270}"/>
              </a:ext>
            </a:extLst>
          </p:cNvPr>
          <p:cNvCxnSpPr>
            <a:cxnSpLocks/>
          </p:cNvCxnSpPr>
          <p:nvPr/>
        </p:nvCxnSpPr>
        <p:spPr>
          <a:xfrm flipV="1">
            <a:off x="960843" y="2486262"/>
            <a:ext cx="4508324" cy="365066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77F5C77-360F-4E1C-8176-54CF8464FD4F}"/>
              </a:ext>
            </a:extLst>
          </p:cNvPr>
          <p:cNvSpPr txBox="1"/>
          <p:nvPr/>
        </p:nvSpPr>
        <p:spPr>
          <a:xfrm>
            <a:off x="7572377" y="2361523"/>
            <a:ext cx="4111413" cy="1754326"/>
          </a:xfrm>
          <a:prstGeom prst="rect">
            <a:avLst/>
          </a:prstGeom>
          <a:noFill/>
        </p:spPr>
        <p:txBody>
          <a:bodyPr wrap="square" rtlCol="0">
            <a:spAutoFit/>
          </a:bodyPr>
          <a:lstStyle/>
          <a:p>
            <a:endParaRPr lang="en-US" dirty="0"/>
          </a:p>
          <a:p>
            <a:r>
              <a:rPr lang="en-US" dirty="0"/>
              <a:t> </a:t>
            </a:r>
            <a:r>
              <a:rPr lang="en-US" b="1" dirty="0">
                <a:solidFill>
                  <a:schemeClr val="accent1">
                    <a:lumMod val="50000"/>
                  </a:schemeClr>
                </a:solidFill>
              </a:rPr>
              <a:t>Bias</a:t>
            </a:r>
            <a:r>
              <a:rPr lang="en-US" dirty="0">
                <a:solidFill>
                  <a:schemeClr val="accent1">
                    <a:lumMod val="50000"/>
                  </a:schemeClr>
                </a:solidFill>
              </a:rPr>
              <a:t> = inability to match the true  relationships if the data </a:t>
            </a:r>
          </a:p>
          <a:p>
            <a:endParaRPr lang="en-US" dirty="0">
              <a:solidFill>
                <a:schemeClr val="accent1">
                  <a:lumMod val="50000"/>
                </a:schemeClr>
              </a:solidFill>
            </a:endParaRPr>
          </a:p>
          <a:p>
            <a:r>
              <a:rPr lang="en-US" b="1" dirty="0">
                <a:solidFill>
                  <a:schemeClr val="accent1">
                    <a:lumMod val="50000"/>
                  </a:schemeClr>
                </a:solidFill>
              </a:rPr>
              <a:t>Variability</a:t>
            </a:r>
            <a:r>
              <a:rPr lang="en-US" dirty="0">
                <a:solidFill>
                  <a:schemeClr val="accent1">
                    <a:lumMod val="50000"/>
                  </a:schemeClr>
                </a:solidFill>
              </a:rPr>
              <a:t> = distance between training and test data (line and data)</a:t>
            </a:r>
            <a:endParaRPr lang="en-ZA" b="1" dirty="0">
              <a:solidFill>
                <a:schemeClr val="accent1">
                  <a:lumMod val="50000"/>
                </a:schemeClr>
              </a:solidFill>
            </a:endParaRPr>
          </a:p>
        </p:txBody>
      </p:sp>
      <p:sp>
        <p:nvSpPr>
          <p:cNvPr id="5" name="Rectangle 4">
            <a:extLst>
              <a:ext uri="{FF2B5EF4-FFF2-40B4-BE49-F238E27FC236}">
                <a16:creationId xmlns:a16="http://schemas.microsoft.com/office/drawing/2014/main" id="{178AFB30-F2F4-5F82-3386-0ECEEA901BEC}"/>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38954191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020766F-75A0-4D9B-99E9-CC060F90908D}"/>
              </a:ext>
            </a:extLst>
          </p:cNvPr>
          <p:cNvSpPr txBox="1"/>
          <p:nvPr/>
        </p:nvSpPr>
        <p:spPr>
          <a:xfrm>
            <a:off x="3002130" y="6136929"/>
            <a:ext cx="995486" cy="369332"/>
          </a:xfrm>
          <a:prstGeom prst="rect">
            <a:avLst/>
          </a:prstGeom>
          <a:noFill/>
        </p:spPr>
        <p:txBody>
          <a:bodyPr wrap="square" rtlCol="0">
            <a:spAutoFit/>
          </a:bodyPr>
          <a:lstStyle/>
          <a:p>
            <a:r>
              <a:rPr lang="en-US" dirty="0"/>
              <a:t>Crazy</a:t>
            </a:r>
            <a:endParaRPr lang="en-ZA" dirty="0"/>
          </a:p>
        </p:txBody>
      </p:sp>
      <p:sp>
        <p:nvSpPr>
          <p:cNvPr id="14" name="TextBox 13">
            <a:extLst>
              <a:ext uri="{FF2B5EF4-FFF2-40B4-BE49-F238E27FC236}">
                <a16:creationId xmlns:a16="http://schemas.microsoft.com/office/drawing/2014/main" id="{164F765A-DFC6-4EF6-A67F-AB56672A5DB4}"/>
              </a:ext>
            </a:extLst>
          </p:cNvPr>
          <p:cNvSpPr txBox="1"/>
          <p:nvPr/>
        </p:nvSpPr>
        <p:spPr>
          <a:xfrm rot="16200000">
            <a:off x="56271" y="3706351"/>
            <a:ext cx="995486" cy="369332"/>
          </a:xfrm>
          <a:prstGeom prst="rect">
            <a:avLst/>
          </a:prstGeom>
          <a:noFill/>
        </p:spPr>
        <p:txBody>
          <a:bodyPr wrap="square" rtlCol="0">
            <a:spAutoFit/>
          </a:bodyPr>
          <a:lstStyle/>
          <a:p>
            <a:r>
              <a:rPr lang="en-US" dirty="0"/>
              <a:t>Hot</a:t>
            </a:r>
            <a:endParaRPr lang="en-ZA" dirty="0"/>
          </a:p>
        </p:txBody>
      </p:sp>
      <p:pic>
        <p:nvPicPr>
          <p:cNvPr id="44" name="Graphic 43">
            <a:extLst>
              <a:ext uri="{FF2B5EF4-FFF2-40B4-BE49-F238E27FC236}">
                <a16:creationId xmlns:a16="http://schemas.microsoft.com/office/drawing/2014/main" id="{EB0846F5-24E8-4532-B71B-23AAFA7A9EB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94469" y="1116114"/>
            <a:ext cx="7100710" cy="5673521"/>
          </a:xfrm>
          <a:prstGeom prst="rect">
            <a:avLst/>
          </a:prstGeom>
        </p:spPr>
      </p:pic>
      <p:sp>
        <p:nvSpPr>
          <p:cNvPr id="11" name="Oval 10">
            <a:extLst>
              <a:ext uri="{FF2B5EF4-FFF2-40B4-BE49-F238E27FC236}">
                <a16:creationId xmlns:a16="http://schemas.microsoft.com/office/drawing/2014/main" id="{95938CE1-59CA-4D40-A8B8-3A318990866F}"/>
              </a:ext>
            </a:extLst>
          </p:cNvPr>
          <p:cNvSpPr/>
          <p:nvPr/>
        </p:nvSpPr>
        <p:spPr>
          <a:xfrm>
            <a:off x="1243013" y="4857750"/>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6" name="Oval 45">
            <a:extLst>
              <a:ext uri="{FF2B5EF4-FFF2-40B4-BE49-F238E27FC236}">
                <a16:creationId xmlns:a16="http://schemas.microsoft.com/office/drawing/2014/main" id="{30BA0C41-AFA8-4680-AFE8-F2446B895FFE}"/>
              </a:ext>
            </a:extLst>
          </p:cNvPr>
          <p:cNvSpPr/>
          <p:nvPr/>
        </p:nvSpPr>
        <p:spPr>
          <a:xfrm>
            <a:off x="2343565" y="5195887"/>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7" name="Oval 46">
            <a:extLst>
              <a:ext uri="{FF2B5EF4-FFF2-40B4-BE49-F238E27FC236}">
                <a16:creationId xmlns:a16="http://schemas.microsoft.com/office/drawing/2014/main" id="{36B2F316-B3C3-4BF6-83AE-1A5FEBE881E3}"/>
              </a:ext>
            </a:extLst>
          </p:cNvPr>
          <p:cNvSpPr/>
          <p:nvPr/>
        </p:nvSpPr>
        <p:spPr>
          <a:xfrm>
            <a:off x="2279271" y="3976740"/>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Oval 47">
            <a:extLst>
              <a:ext uri="{FF2B5EF4-FFF2-40B4-BE49-F238E27FC236}">
                <a16:creationId xmlns:a16="http://schemas.microsoft.com/office/drawing/2014/main" id="{3EB42C47-8105-4694-90B1-6C9AAD83A856}"/>
              </a:ext>
            </a:extLst>
          </p:cNvPr>
          <p:cNvSpPr/>
          <p:nvPr/>
        </p:nvSpPr>
        <p:spPr>
          <a:xfrm>
            <a:off x="3523686" y="4672012"/>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9" name="Oval 48">
            <a:extLst>
              <a:ext uri="{FF2B5EF4-FFF2-40B4-BE49-F238E27FC236}">
                <a16:creationId xmlns:a16="http://schemas.microsoft.com/office/drawing/2014/main" id="{C86C0C34-3D6E-4E91-B405-30030B33C713}"/>
              </a:ext>
            </a:extLst>
          </p:cNvPr>
          <p:cNvSpPr/>
          <p:nvPr/>
        </p:nvSpPr>
        <p:spPr>
          <a:xfrm>
            <a:off x="3314136" y="3402806"/>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0" name="Oval 49">
            <a:extLst>
              <a:ext uri="{FF2B5EF4-FFF2-40B4-BE49-F238E27FC236}">
                <a16:creationId xmlns:a16="http://schemas.microsoft.com/office/drawing/2014/main" id="{B7139C8F-80EB-45AB-BC1D-612D91132737}"/>
              </a:ext>
            </a:extLst>
          </p:cNvPr>
          <p:cNvSpPr/>
          <p:nvPr/>
        </p:nvSpPr>
        <p:spPr>
          <a:xfrm>
            <a:off x="4433888" y="2491156"/>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Oval 50">
            <a:extLst>
              <a:ext uri="{FF2B5EF4-FFF2-40B4-BE49-F238E27FC236}">
                <a16:creationId xmlns:a16="http://schemas.microsoft.com/office/drawing/2014/main" id="{B2BB62E3-9A62-49D2-88E0-92A863C38E18}"/>
              </a:ext>
            </a:extLst>
          </p:cNvPr>
          <p:cNvSpPr/>
          <p:nvPr/>
        </p:nvSpPr>
        <p:spPr>
          <a:xfrm>
            <a:off x="4543919" y="3848144"/>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 name="Freeform: Shape 12">
            <a:extLst>
              <a:ext uri="{FF2B5EF4-FFF2-40B4-BE49-F238E27FC236}">
                <a16:creationId xmlns:a16="http://schemas.microsoft.com/office/drawing/2014/main" id="{200C6C18-6BC0-42DB-85DE-7DBEF29E70A6}"/>
              </a:ext>
            </a:extLst>
          </p:cNvPr>
          <p:cNvSpPr/>
          <p:nvPr/>
        </p:nvSpPr>
        <p:spPr>
          <a:xfrm>
            <a:off x="1285875" y="2683942"/>
            <a:ext cx="3425941" cy="2759596"/>
          </a:xfrm>
          <a:custGeom>
            <a:avLst/>
            <a:gdLst>
              <a:gd name="connsiteX0" fmla="*/ 0 w 3425941"/>
              <a:gd name="connsiteY0" fmla="*/ 2316683 h 2759596"/>
              <a:gd name="connsiteX1" fmla="*/ 257175 w 3425941"/>
              <a:gd name="connsiteY1" fmla="*/ 2388121 h 2759596"/>
              <a:gd name="connsiteX2" fmla="*/ 342900 w 3425941"/>
              <a:gd name="connsiteY2" fmla="*/ 2445271 h 2759596"/>
              <a:gd name="connsiteX3" fmla="*/ 385763 w 3425941"/>
              <a:gd name="connsiteY3" fmla="*/ 2488133 h 2759596"/>
              <a:gd name="connsiteX4" fmla="*/ 457200 w 3425941"/>
              <a:gd name="connsiteY4" fmla="*/ 2545283 h 2759596"/>
              <a:gd name="connsiteX5" fmla="*/ 485775 w 3425941"/>
              <a:gd name="connsiteY5" fmla="*/ 2588146 h 2759596"/>
              <a:gd name="connsiteX6" fmla="*/ 557213 w 3425941"/>
              <a:gd name="connsiteY6" fmla="*/ 2602433 h 2759596"/>
              <a:gd name="connsiteX7" fmla="*/ 828675 w 3425941"/>
              <a:gd name="connsiteY7" fmla="*/ 2745308 h 2759596"/>
              <a:gd name="connsiteX8" fmla="*/ 985838 w 3425941"/>
              <a:gd name="connsiteY8" fmla="*/ 2759596 h 2759596"/>
              <a:gd name="connsiteX9" fmla="*/ 1214438 w 3425941"/>
              <a:gd name="connsiteY9" fmla="*/ 2731021 h 2759596"/>
              <a:gd name="connsiteX10" fmla="*/ 1228725 w 3425941"/>
              <a:gd name="connsiteY10" fmla="*/ 2688158 h 2759596"/>
              <a:gd name="connsiteX11" fmla="*/ 1214438 w 3425941"/>
              <a:gd name="connsiteY11" fmla="*/ 2159521 h 2759596"/>
              <a:gd name="connsiteX12" fmla="*/ 1185863 w 3425941"/>
              <a:gd name="connsiteY12" fmla="*/ 2088083 h 2759596"/>
              <a:gd name="connsiteX13" fmla="*/ 1157288 w 3425941"/>
              <a:gd name="connsiteY13" fmla="*/ 1945208 h 2759596"/>
              <a:gd name="connsiteX14" fmla="*/ 1128713 w 3425941"/>
              <a:gd name="connsiteY14" fmla="*/ 1830908 h 2759596"/>
              <a:gd name="connsiteX15" fmla="*/ 1114425 w 3425941"/>
              <a:gd name="connsiteY15" fmla="*/ 1773758 h 2759596"/>
              <a:gd name="connsiteX16" fmla="*/ 1128713 w 3425941"/>
              <a:gd name="connsiteY16" fmla="*/ 1402283 h 2759596"/>
              <a:gd name="connsiteX17" fmla="*/ 1200150 w 3425941"/>
              <a:gd name="connsiteY17" fmla="*/ 1387996 h 2759596"/>
              <a:gd name="connsiteX18" fmla="*/ 1285875 w 3425941"/>
              <a:gd name="connsiteY18" fmla="*/ 1445146 h 2759596"/>
              <a:gd name="connsiteX19" fmla="*/ 1371600 w 3425941"/>
              <a:gd name="connsiteY19" fmla="*/ 1488008 h 2759596"/>
              <a:gd name="connsiteX20" fmla="*/ 1428750 w 3425941"/>
              <a:gd name="connsiteY20" fmla="*/ 1530871 h 2759596"/>
              <a:gd name="connsiteX21" fmla="*/ 1514475 w 3425941"/>
              <a:gd name="connsiteY21" fmla="*/ 1573733 h 2759596"/>
              <a:gd name="connsiteX22" fmla="*/ 1585913 w 3425941"/>
              <a:gd name="connsiteY22" fmla="*/ 1616596 h 2759596"/>
              <a:gd name="connsiteX23" fmla="*/ 1671638 w 3425941"/>
              <a:gd name="connsiteY23" fmla="*/ 1673746 h 2759596"/>
              <a:gd name="connsiteX24" fmla="*/ 1757363 w 3425941"/>
              <a:gd name="connsiteY24" fmla="*/ 1730896 h 2759596"/>
              <a:gd name="connsiteX25" fmla="*/ 1857375 w 3425941"/>
              <a:gd name="connsiteY25" fmla="*/ 1802333 h 2759596"/>
              <a:gd name="connsiteX26" fmla="*/ 1914525 w 3425941"/>
              <a:gd name="connsiteY26" fmla="*/ 1845196 h 2759596"/>
              <a:gd name="connsiteX27" fmla="*/ 2185988 w 3425941"/>
              <a:gd name="connsiteY27" fmla="*/ 2088083 h 2759596"/>
              <a:gd name="connsiteX28" fmla="*/ 2228850 w 3425941"/>
              <a:gd name="connsiteY28" fmla="*/ 2102371 h 2759596"/>
              <a:gd name="connsiteX29" fmla="*/ 2386013 w 3425941"/>
              <a:gd name="connsiteY29" fmla="*/ 2045221 h 2759596"/>
              <a:gd name="connsiteX30" fmla="*/ 2300288 w 3425941"/>
              <a:gd name="connsiteY30" fmla="*/ 1673746 h 2759596"/>
              <a:gd name="connsiteX31" fmla="*/ 2257425 w 3425941"/>
              <a:gd name="connsiteY31" fmla="*/ 1530871 h 2759596"/>
              <a:gd name="connsiteX32" fmla="*/ 2157413 w 3425941"/>
              <a:gd name="connsiteY32" fmla="*/ 1116533 h 2759596"/>
              <a:gd name="connsiteX33" fmla="*/ 2114550 w 3425941"/>
              <a:gd name="connsiteY33" fmla="*/ 959371 h 2759596"/>
              <a:gd name="connsiteX34" fmla="*/ 2128838 w 3425941"/>
              <a:gd name="connsiteY34" fmla="*/ 830783 h 2759596"/>
              <a:gd name="connsiteX35" fmla="*/ 2171700 w 3425941"/>
              <a:gd name="connsiteY35" fmla="*/ 816496 h 2759596"/>
              <a:gd name="connsiteX36" fmla="*/ 2514600 w 3425941"/>
              <a:gd name="connsiteY36" fmla="*/ 830783 h 2759596"/>
              <a:gd name="connsiteX37" fmla="*/ 2614613 w 3425941"/>
              <a:gd name="connsiteY37" fmla="*/ 859358 h 2759596"/>
              <a:gd name="connsiteX38" fmla="*/ 2914650 w 3425941"/>
              <a:gd name="connsiteY38" fmla="*/ 1002233 h 2759596"/>
              <a:gd name="connsiteX39" fmla="*/ 3086100 w 3425941"/>
              <a:gd name="connsiteY39" fmla="*/ 1073671 h 2759596"/>
              <a:gd name="connsiteX40" fmla="*/ 3157538 w 3425941"/>
              <a:gd name="connsiteY40" fmla="*/ 1130821 h 2759596"/>
              <a:gd name="connsiteX41" fmla="*/ 3257550 w 3425941"/>
              <a:gd name="connsiteY41" fmla="*/ 1145108 h 2759596"/>
              <a:gd name="connsiteX42" fmla="*/ 3314700 w 3425941"/>
              <a:gd name="connsiteY42" fmla="*/ 1159396 h 2759596"/>
              <a:gd name="connsiteX43" fmla="*/ 3400425 w 3425941"/>
              <a:gd name="connsiteY43" fmla="*/ 1145108 h 2759596"/>
              <a:gd name="connsiteX44" fmla="*/ 3357563 w 3425941"/>
              <a:gd name="connsiteY44" fmla="*/ 802208 h 2759596"/>
              <a:gd name="connsiteX45" fmla="*/ 3328988 w 3425941"/>
              <a:gd name="connsiteY45" fmla="*/ 730771 h 2759596"/>
              <a:gd name="connsiteX46" fmla="*/ 3257550 w 3425941"/>
              <a:gd name="connsiteY46" fmla="*/ 616471 h 2759596"/>
              <a:gd name="connsiteX47" fmla="*/ 3257550 w 3425941"/>
              <a:gd name="connsiteY47" fmla="*/ 2108 h 2759596"/>
              <a:gd name="connsiteX48" fmla="*/ 3271838 w 3425941"/>
              <a:gd name="connsiteY48" fmla="*/ 2108 h 275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425941" h="2759596">
                <a:moveTo>
                  <a:pt x="0" y="2316683"/>
                </a:moveTo>
                <a:cubicBezTo>
                  <a:pt x="125473" y="2339496"/>
                  <a:pt x="154116" y="2332627"/>
                  <a:pt x="257175" y="2388121"/>
                </a:cubicBezTo>
                <a:cubicBezTo>
                  <a:pt x="287413" y="2404403"/>
                  <a:pt x="318616" y="2420987"/>
                  <a:pt x="342900" y="2445271"/>
                </a:cubicBezTo>
                <a:cubicBezTo>
                  <a:pt x="357188" y="2459558"/>
                  <a:pt x="370557" y="2474828"/>
                  <a:pt x="385763" y="2488133"/>
                </a:cubicBezTo>
                <a:cubicBezTo>
                  <a:pt x="408713" y="2508214"/>
                  <a:pt x="435637" y="2523720"/>
                  <a:pt x="457200" y="2545283"/>
                </a:cubicBezTo>
                <a:cubicBezTo>
                  <a:pt x="469342" y="2557425"/>
                  <a:pt x="470866" y="2579627"/>
                  <a:pt x="485775" y="2588146"/>
                </a:cubicBezTo>
                <a:cubicBezTo>
                  <a:pt x="506860" y="2600194"/>
                  <a:pt x="533400" y="2597671"/>
                  <a:pt x="557213" y="2602433"/>
                </a:cubicBezTo>
                <a:cubicBezTo>
                  <a:pt x="625661" y="2648065"/>
                  <a:pt x="740348" y="2737278"/>
                  <a:pt x="828675" y="2745308"/>
                </a:cubicBezTo>
                <a:lnTo>
                  <a:pt x="985838" y="2759596"/>
                </a:lnTo>
                <a:cubicBezTo>
                  <a:pt x="1062038" y="2750071"/>
                  <a:pt x="1140765" y="2752690"/>
                  <a:pt x="1214438" y="2731021"/>
                </a:cubicBezTo>
                <a:cubicBezTo>
                  <a:pt x="1228886" y="2726771"/>
                  <a:pt x="1228725" y="2703218"/>
                  <a:pt x="1228725" y="2688158"/>
                </a:cubicBezTo>
                <a:cubicBezTo>
                  <a:pt x="1228725" y="2511881"/>
                  <a:pt x="1226997" y="2335350"/>
                  <a:pt x="1214438" y="2159521"/>
                </a:cubicBezTo>
                <a:cubicBezTo>
                  <a:pt x="1212611" y="2133939"/>
                  <a:pt x="1192471" y="2112864"/>
                  <a:pt x="1185863" y="2088083"/>
                </a:cubicBezTo>
                <a:cubicBezTo>
                  <a:pt x="1173349" y="2041155"/>
                  <a:pt x="1169068" y="1992326"/>
                  <a:pt x="1157288" y="1945208"/>
                </a:cubicBezTo>
                <a:lnTo>
                  <a:pt x="1128713" y="1830908"/>
                </a:lnTo>
                <a:lnTo>
                  <a:pt x="1114425" y="1773758"/>
                </a:lnTo>
                <a:cubicBezTo>
                  <a:pt x="1119188" y="1649933"/>
                  <a:pt x="1101832" y="1523249"/>
                  <a:pt x="1128713" y="1402283"/>
                </a:cubicBezTo>
                <a:cubicBezTo>
                  <a:pt x="1133981" y="1378577"/>
                  <a:pt x="1176722" y="1381606"/>
                  <a:pt x="1200150" y="1387996"/>
                </a:cubicBezTo>
                <a:cubicBezTo>
                  <a:pt x="1233283" y="1397032"/>
                  <a:pt x="1256210" y="1427842"/>
                  <a:pt x="1285875" y="1445146"/>
                </a:cubicBezTo>
                <a:cubicBezTo>
                  <a:pt x="1313471" y="1461243"/>
                  <a:pt x="1344205" y="1471571"/>
                  <a:pt x="1371600" y="1488008"/>
                </a:cubicBezTo>
                <a:cubicBezTo>
                  <a:pt x="1392019" y="1500259"/>
                  <a:pt x="1408331" y="1518620"/>
                  <a:pt x="1428750" y="1530871"/>
                </a:cubicBezTo>
                <a:cubicBezTo>
                  <a:pt x="1456145" y="1547308"/>
                  <a:pt x="1486428" y="1558435"/>
                  <a:pt x="1514475" y="1573733"/>
                </a:cubicBezTo>
                <a:cubicBezTo>
                  <a:pt x="1538854" y="1587031"/>
                  <a:pt x="1562484" y="1601687"/>
                  <a:pt x="1585913" y="1616596"/>
                </a:cubicBezTo>
                <a:cubicBezTo>
                  <a:pt x="1614887" y="1635034"/>
                  <a:pt x="1671638" y="1673746"/>
                  <a:pt x="1671638" y="1673746"/>
                </a:cubicBezTo>
                <a:cubicBezTo>
                  <a:pt x="1738767" y="1774438"/>
                  <a:pt x="1651922" y="1664995"/>
                  <a:pt x="1757363" y="1730896"/>
                </a:cubicBezTo>
                <a:cubicBezTo>
                  <a:pt x="1912328" y="1827750"/>
                  <a:pt x="1740228" y="1763285"/>
                  <a:pt x="1857375" y="1802333"/>
                </a:cubicBezTo>
                <a:cubicBezTo>
                  <a:pt x="1876425" y="1816621"/>
                  <a:pt x="1897075" y="1828993"/>
                  <a:pt x="1914525" y="1845196"/>
                </a:cubicBezTo>
                <a:cubicBezTo>
                  <a:pt x="1949228" y="1877420"/>
                  <a:pt x="2122403" y="2066887"/>
                  <a:pt x="2185988" y="2088083"/>
                </a:cubicBezTo>
                <a:lnTo>
                  <a:pt x="2228850" y="2102371"/>
                </a:lnTo>
                <a:cubicBezTo>
                  <a:pt x="2281238" y="2083321"/>
                  <a:pt x="2364054" y="2096458"/>
                  <a:pt x="2386013" y="2045221"/>
                </a:cubicBezTo>
                <a:cubicBezTo>
                  <a:pt x="2439478" y="1920471"/>
                  <a:pt x="2340190" y="1782051"/>
                  <a:pt x="2300288" y="1673746"/>
                </a:cubicBezTo>
                <a:cubicBezTo>
                  <a:pt x="2283099" y="1627090"/>
                  <a:pt x="2271085" y="1578680"/>
                  <a:pt x="2257425" y="1530871"/>
                </a:cubicBezTo>
                <a:cubicBezTo>
                  <a:pt x="2170830" y="1227789"/>
                  <a:pt x="2259701" y="1525685"/>
                  <a:pt x="2157413" y="1116533"/>
                </a:cubicBezTo>
                <a:cubicBezTo>
                  <a:pt x="2084897" y="826468"/>
                  <a:pt x="2163980" y="1206513"/>
                  <a:pt x="2114550" y="959371"/>
                </a:cubicBezTo>
                <a:cubicBezTo>
                  <a:pt x="2119313" y="916508"/>
                  <a:pt x="2112821" y="870825"/>
                  <a:pt x="2128838" y="830783"/>
                </a:cubicBezTo>
                <a:cubicBezTo>
                  <a:pt x="2134431" y="816800"/>
                  <a:pt x="2156640" y="816496"/>
                  <a:pt x="2171700" y="816496"/>
                </a:cubicBezTo>
                <a:cubicBezTo>
                  <a:pt x="2286099" y="816496"/>
                  <a:pt x="2400300" y="826021"/>
                  <a:pt x="2514600" y="830783"/>
                </a:cubicBezTo>
                <a:cubicBezTo>
                  <a:pt x="2547938" y="840308"/>
                  <a:pt x="2582745" y="845700"/>
                  <a:pt x="2614613" y="859358"/>
                </a:cubicBezTo>
                <a:cubicBezTo>
                  <a:pt x="2897548" y="980616"/>
                  <a:pt x="2452735" y="848261"/>
                  <a:pt x="2914650" y="1002233"/>
                </a:cubicBezTo>
                <a:cubicBezTo>
                  <a:pt x="2982885" y="1024978"/>
                  <a:pt x="3024132" y="1034237"/>
                  <a:pt x="3086100" y="1073671"/>
                </a:cubicBezTo>
                <a:cubicBezTo>
                  <a:pt x="3111827" y="1090043"/>
                  <a:pt x="3129389" y="1119092"/>
                  <a:pt x="3157538" y="1130821"/>
                </a:cubicBezTo>
                <a:cubicBezTo>
                  <a:pt x="3188623" y="1143773"/>
                  <a:pt x="3224417" y="1139084"/>
                  <a:pt x="3257550" y="1145108"/>
                </a:cubicBezTo>
                <a:cubicBezTo>
                  <a:pt x="3276870" y="1148621"/>
                  <a:pt x="3295650" y="1154633"/>
                  <a:pt x="3314700" y="1159396"/>
                </a:cubicBezTo>
                <a:lnTo>
                  <a:pt x="3400425" y="1145108"/>
                </a:lnTo>
                <a:cubicBezTo>
                  <a:pt x="3455032" y="915761"/>
                  <a:pt x="3413165" y="927312"/>
                  <a:pt x="3357563" y="802208"/>
                </a:cubicBezTo>
                <a:cubicBezTo>
                  <a:pt x="3347147" y="778772"/>
                  <a:pt x="3340458" y="753710"/>
                  <a:pt x="3328988" y="730771"/>
                </a:cubicBezTo>
                <a:cubicBezTo>
                  <a:pt x="3311755" y="696304"/>
                  <a:pt x="3280219" y="650474"/>
                  <a:pt x="3257550" y="616471"/>
                </a:cubicBezTo>
                <a:cubicBezTo>
                  <a:pt x="3201438" y="335911"/>
                  <a:pt x="3215204" y="467910"/>
                  <a:pt x="3257550" y="2108"/>
                </a:cubicBezTo>
                <a:cubicBezTo>
                  <a:pt x="3257981" y="-2635"/>
                  <a:pt x="3267075" y="2108"/>
                  <a:pt x="3271838" y="210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8" name="TextBox 27">
            <a:extLst>
              <a:ext uri="{FF2B5EF4-FFF2-40B4-BE49-F238E27FC236}">
                <a16:creationId xmlns:a16="http://schemas.microsoft.com/office/drawing/2014/main" id="{315344F9-6E1A-44FA-BC31-AC8AFF235CC6}"/>
              </a:ext>
            </a:extLst>
          </p:cNvPr>
          <p:cNvSpPr txBox="1"/>
          <p:nvPr/>
        </p:nvSpPr>
        <p:spPr>
          <a:xfrm>
            <a:off x="6679886" y="2241615"/>
            <a:ext cx="4111413" cy="1200329"/>
          </a:xfrm>
          <a:prstGeom prst="rect">
            <a:avLst/>
          </a:prstGeom>
          <a:noFill/>
        </p:spPr>
        <p:txBody>
          <a:bodyPr wrap="square" rtlCol="0">
            <a:spAutoFit/>
          </a:bodyPr>
          <a:lstStyle/>
          <a:p>
            <a:r>
              <a:rPr lang="en-US" b="1" dirty="0">
                <a:solidFill>
                  <a:schemeClr val="accent1">
                    <a:lumMod val="50000"/>
                  </a:schemeClr>
                </a:solidFill>
              </a:rPr>
              <a:t>We can draw a flexible line that matches data exactly = low bias </a:t>
            </a:r>
          </a:p>
          <a:p>
            <a:endParaRPr lang="en-US" dirty="0"/>
          </a:p>
          <a:p>
            <a:r>
              <a:rPr lang="en-US" dirty="0"/>
              <a:t> </a:t>
            </a:r>
            <a:endParaRPr lang="en-ZA" dirty="0"/>
          </a:p>
        </p:txBody>
      </p:sp>
      <p:pic>
        <p:nvPicPr>
          <p:cNvPr id="3" name="Picture 2">
            <a:extLst>
              <a:ext uri="{FF2B5EF4-FFF2-40B4-BE49-F238E27FC236}">
                <a16:creationId xmlns:a16="http://schemas.microsoft.com/office/drawing/2014/main" id="{4DD84D49-6177-4007-A9D3-978CBEEB721E}"/>
              </a:ext>
            </a:extLst>
          </p:cNvPr>
          <p:cNvPicPr>
            <a:picLocks noChangeAspect="1"/>
          </p:cNvPicPr>
          <p:nvPr/>
        </p:nvPicPr>
        <p:blipFill>
          <a:blip r:embed="rId4"/>
          <a:stretch>
            <a:fillRect/>
          </a:stretch>
        </p:blipFill>
        <p:spPr>
          <a:xfrm>
            <a:off x="9820275" y="2883810"/>
            <a:ext cx="1457325" cy="3009900"/>
          </a:xfrm>
          <a:prstGeom prst="rect">
            <a:avLst/>
          </a:prstGeom>
        </p:spPr>
      </p:pic>
      <p:sp>
        <p:nvSpPr>
          <p:cNvPr id="2" name="Rectangle 1">
            <a:extLst>
              <a:ext uri="{FF2B5EF4-FFF2-40B4-BE49-F238E27FC236}">
                <a16:creationId xmlns:a16="http://schemas.microsoft.com/office/drawing/2014/main" id="{F4BDEEE7-0514-C5A9-C671-A355FB381C76}"/>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1332885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020766F-75A0-4D9B-99E9-CC060F90908D}"/>
              </a:ext>
            </a:extLst>
          </p:cNvPr>
          <p:cNvSpPr txBox="1"/>
          <p:nvPr/>
        </p:nvSpPr>
        <p:spPr>
          <a:xfrm>
            <a:off x="3002130" y="6136929"/>
            <a:ext cx="995486" cy="369332"/>
          </a:xfrm>
          <a:prstGeom prst="rect">
            <a:avLst/>
          </a:prstGeom>
          <a:noFill/>
        </p:spPr>
        <p:txBody>
          <a:bodyPr wrap="square" rtlCol="0">
            <a:spAutoFit/>
          </a:bodyPr>
          <a:lstStyle/>
          <a:p>
            <a:r>
              <a:rPr lang="en-US" dirty="0"/>
              <a:t>Crazy</a:t>
            </a:r>
            <a:endParaRPr lang="en-ZA" dirty="0"/>
          </a:p>
        </p:txBody>
      </p:sp>
      <p:sp>
        <p:nvSpPr>
          <p:cNvPr id="14" name="TextBox 13">
            <a:extLst>
              <a:ext uri="{FF2B5EF4-FFF2-40B4-BE49-F238E27FC236}">
                <a16:creationId xmlns:a16="http://schemas.microsoft.com/office/drawing/2014/main" id="{164F765A-DFC6-4EF6-A67F-AB56672A5DB4}"/>
              </a:ext>
            </a:extLst>
          </p:cNvPr>
          <p:cNvSpPr txBox="1"/>
          <p:nvPr/>
        </p:nvSpPr>
        <p:spPr>
          <a:xfrm rot="16200000">
            <a:off x="56271" y="3706351"/>
            <a:ext cx="995486" cy="369332"/>
          </a:xfrm>
          <a:prstGeom prst="rect">
            <a:avLst/>
          </a:prstGeom>
          <a:noFill/>
        </p:spPr>
        <p:txBody>
          <a:bodyPr wrap="square" rtlCol="0">
            <a:spAutoFit/>
          </a:bodyPr>
          <a:lstStyle/>
          <a:p>
            <a:r>
              <a:rPr lang="en-US" dirty="0"/>
              <a:t>Hot</a:t>
            </a:r>
            <a:endParaRPr lang="en-ZA" dirty="0"/>
          </a:p>
        </p:txBody>
      </p:sp>
      <p:sp>
        <p:nvSpPr>
          <p:cNvPr id="45" name="TextBox 44">
            <a:extLst>
              <a:ext uri="{FF2B5EF4-FFF2-40B4-BE49-F238E27FC236}">
                <a16:creationId xmlns:a16="http://schemas.microsoft.com/office/drawing/2014/main" id="{2B79476D-7EDF-4985-8228-1D4CFDB79E57}"/>
              </a:ext>
            </a:extLst>
          </p:cNvPr>
          <p:cNvSpPr txBox="1"/>
          <p:nvPr/>
        </p:nvSpPr>
        <p:spPr>
          <a:xfrm>
            <a:off x="1560847" y="5641246"/>
            <a:ext cx="4111413" cy="369332"/>
          </a:xfrm>
          <a:prstGeom prst="rect">
            <a:avLst/>
          </a:prstGeom>
          <a:noFill/>
        </p:spPr>
        <p:txBody>
          <a:bodyPr wrap="square" rtlCol="0">
            <a:spAutoFit/>
          </a:bodyPr>
          <a:lstStyle/>
          <a:p>
            <a:r>
              <a:rPr lang="en-US" dirty="0"/>
              <a:t> </a:t>
            </a:r>
            <a:r>
              <a:rPr lang="en-US" dirty="0">
                <a:solidFill>
                  <a:schemeClr val="accent1">
                    <a:lumMod val="50000"/>
                  </a:schemeClr>
                </a:solidFill>
              </a:rPr>
              <a:t>BUT this gives High variability</a:t>
            </a:r>
            <a:endParaRPr lang="en-ZA" dirty="0">
              <a:solidFill>
                <a:schemeClr val="accent1">
                  <a:lumMod val="50000"/>
                </a:schemeClr>
              </a:solidFill>
            </a:endParaRPr>
          </a:p>
        </p:txBody>
      </p:sp>
      <p:pic>
        <p:nvPicPr>
          <p:cNvPr id="44" name="Graphic 43">
            <a:extLst>
              <a:ext uri="{FF2B5EF4-FFF2-40B4-BE49-F238E27FC236}">
                <a16:creationId xmlns:a16="http://schemas.microsoft.com/office/drawing/2014/main" id="{EB0846F5-24E8-4532-B71B-23AAFA7A9EB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199" y="1226979"/>
            <a:ext cx="7100710" cy="5673521"/>
          </a:xfrm>
          <a:prstGeom prst="rect">
            <a:avLst/>
          </a:prstGeom>
        </p:spPr>
      </p:pic>
      <p:sp>
        <p:nvSpPr>
          <p:cNvPr id="11" name="Oval 10">
            <a:extLst>
              <a:ext uri="{FF2B5EF4-FFF2-40B4-BE49-F238E27FC236}">
                <a16:creationId xmlns:a16="http://schemas.microsoft.com/office/drawing/2014/main" id="{95938CE1-59CA-4D40-A8B8-3A318990866F}"/>
              </a:ext>
            </a:extLst>
          </p:cNvPr>
          <p:cNvSpPr/>
          <p:nvPr/>
        </p:nvSpPr>
        <p:spPr>
          <a:xfrm>
            <a:off x="1243013" y="4857750"/>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6" name="Oval 45">
            <a:extLst>
              <a:ext uri="{FF2B5EF4-FFF2-40B4-BE49-F238E27FC236}">
                <a16:creationId xmlns:a16="http://schemas.microsoft.com/office/drawing/2014/main" id="{30BA0C41-AFA8-4680-AFE8-F2446B895FFE}"/>
              </a:ext>
            </a:extLst>
          </p:cNvPr>
          <p:cNvSpPr/>
          <p:nvPr/>
        </p:nvSpPr>
        <p:spPr>
          <a:xfrm>
            <a:off x="2343565" y="5195887"/>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7" name="Oval 46">
            <a:extLst>
              <a:ext uri="{FF2B5EF4-FFF2-40B4-BE49-F238E27FC236}">
                <a16:creationId xmlns:a16="http://schemas.microsoft.com/office/drawing/2014/main" id="{36B2F316-B3C3-4BF6-83AE-1A5FEBE881E3}"/>
              </a:ext>
            </a:extLst>
          </p:cNvPr>
          <p:cNvSpPr/>
          <p:nvPr/>
        </p:nvSpPr>
        <p:spPr>
          <a:xfrm>
            <a:off x="2279271" y="3976740"/>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Oval 47">
            <a:extLst>
              <a:ext uri="{FF2B5EF4-FFF2-40B4-BE49-F238E27FC236}">
                <a16:creationId xmlns:a16="http://schemas.microsoft.com/office/drawing/2014/main" id="{3EB42C47-8105-4694-90B1-6C9AAD83A856}"/>
              </a:ext>
            </a:extLst>
          </p:cNvPr>
          <p:cNvSpPr/>
          <p:nvPr/>
        </p:nvSpPr>
        <p:spPr>
          <a:xfrm>
            <a:off x="3523686" y="4672012"/>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9" name="Oval 48">
            <a:extLst>
              <a:ext uri="{FF2B5EF4-FFF2-40B4-BE49-F238E27FC236}">
                <a16:creationId xmlns:a16="http://schemas.microsoft.com/office/drawing/2014/main" id="{C86C0C34-3D6E-4E91-B405-30030B33C713}"/>
              </a:ext>
            </a:extLst>
          </p:cNvPr>
          <p:cNvSpPr/>
          <p:nvPr/>
        </p:nvSpPr>
        <p:spPr>
          <a:xfrm>
            <a:off x="3314136" y="3402806"/>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0" name="Oval 49">
            <a:extLst>
              <a:ext uri="{FF2B5EF4-FFF2-40B4-BE49-F238E27FC236}">
                <a16:creationId xmlns:a16="http://schemas.microsoft.com/office/drawing/2014/main" id="{B7139C8F-80EB-45AB-BC1D-612D91132737}"/>
              </a:ext>
            </a:extLst>
          </p:cNvPr>
          <p:cNvSpPr/>
          <p:nvPr/>
        </p:nvSpPr>
        <p:spPr>
          <a:xfrm>
            <a:off x="4433888" y="2491156"/>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Oval 50">
            <a:extLst>
              <a:ext uri="{FF2B5EF4-FFF2-40B4-BE49-F238E27FC236}">
                <a16:creationId xmlns:a16="http://schemas.microsoft.com/office/drawing/2014/main" id="{B2BB62E3-9A62-49D2-88E0-92A863C38E18}"/>
              </a:ext>
            </a:extLst>
          </p:cNvPr>
          <p:cNvSpPr/>
          <p:nvPr/>
        </p:nvSpPr>
        <p:spPr>
          <a:xfrm>
            <a:off x="4543919" y="3848144"/>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 name="Freeform: Shape 12">
            <a:extLst>
              <a:ext uri="{FF2B5EF4-FFF2-40B4-BE49-F238E27FC236}">
                <a16:creationId xmlns:a16="http://schemas.microsoft.com/office/drawing/2014/main" id="{200C6C18-6BC0-42DB-85DE-7DBEF29E70A6}"/>
              </a:ext>
            </a:extLst>
          </p:cNvPr>
          <p:cNvSpPr/>
          <p:nvPr/>
        </p:nvSpPr>
        <p:spPr>
          <a:xfrm>
            <a:off x="1285875" y="2683942"/>
            <a:ext cx="3425941" cy="2759596"/>
          </a:xfrm>
          <a:custGeom>
            <a:avLst/>
            <a:gdLst>
              <a:gd name="connsiteX0" fmla="*/ 0 w 3425941"/>
              <a:gd name="connsiteY0" fmla="*/ 2316683 h 2759596"/>
              <a:gd name="connsiteX1" fmla="*/ 257175 w 3425941"/>
              <a:gd name="connsiteY1" fmla="*/ 2388121 h 2759596"/>
              <a:gd name="connsiteX2" fmla="*/ 342900 w 3425941"/>
              <a:gd name="connsiteY2" fmla="*/ 2445271 h 2759596"/>
              <a:gd name="connsiteX3" fmla="*/ 385763 w 3425941"/>
              <a:gd name="connsiteY3" fmla="*/ 2488133 h 2759596"/>
              <a:gd name="connsiteX4" fmla="*/ 457200 w 3425941"/>
              <a:gd name="connsiteY4" fmla="*/ 2545283 h 2759596"/>
              <a:gd name="connsiteX5" fmla="*/ 485775 w 3425941"/>
              <a:gd name="connsiteY5" fmla="*/ 2588146 h 2759596"/>
              <a:gd name="connsiteX6" fmla="*/ 557213 w 3425941"/>
              <a:gd name="connsiteY6" fmla="*/ 2602433 h 2759596"/>
              <a:gd name="connsiteX7" fmla="*/ 828675 w 3425941"/>
              <a:gd name="connsiteY7" fmla="*/ 2745308 h 2759596"/>
              <a:gd name="connsiteX8" fmla="*/ 985838 w 3425941"/>
              <a:gd name="connsiteY8" fmla="*/ 2759596 h 2759596"/>
              <a:gd name="connsiteX9" fmla="*/ 1214438 w 3425941"/>
              <a:gd name="connsiteY9" fmla="*/ 2731021 h 2759596"/>
              <a:gd name="connsiteX10" fmla="*/ 1228725 w 3425941"/>
              <a:gd name="connsiteY10" fmla="*/ 2688158 h 2759596"/>
              <a:gd name="connsiteX11" fmla="*/ 1214438 w 3425941"/>
              <a:gd name="connsiteY11" fmla="*/ 2159521 h 2759596"/>
              <a:gd name="connsiteX12" fmla="*/ 1185863 w 3425941"/>
              <a:gd name="connsiteY12" fmla="*/ 2088083 h 2759596"/>
              <a:gd name="connsiteX13" fmla="*/ 1157288 w 3425941"/>
              <a:gd name="connsiteY13" fmla="*/ 1945208 h 2759596"/>
              <a:gd name="connsiteX14" fmla="*/ 1128713 w 3425941"/>
              <a:gd name="connsiteY14" fmla="*/ 1830908 h 2759596"/>
              <a:gd name="connsiteX15" fmla="*/ 1114425 w 3425941"/>
              <a:gd name="connsiteY15" fmla="*/ 1773758 h 2759596"/>
              <a:gd name="connsiteX16" fmla="*/ 1128713 w 3425941"/>
              <a:gd name="connsiteY16" fmla="*/ 1402283 h 2759596"/>
              <a:gd name="connsiteX17" fmla="*/ 1200150 w 3425941"/>
              <a:gd name="connsiteY17" fmla="*/ 1387996 h 2759596"/>
              <a:gd name="connsiteX18" fmla="*/ 1285875 w 3425941"/>
              <a:gd name="connsiteY18" fmla="*/ 1445146 h 2759596"/>
              <a:gd name="connsiteX19" fmla="*/ 1371600 w 3425941"/>
              <a:gd name="connsiteY19" fmla="*/ 1488008 h 2759596"/>
              <a:gd name="connsiteX20" fmla="*/ 1428750 w 3425941"/>
              <a:gd name="connsiteY20" fmla="*/ 1530871 h 2759596"/>
              <a:gd name="connsiteX21" fmla="*/ 1514475 w 3425941"/>
              <a:gd name="connsiteY21" fmla="*/ 1573733 h 2759596"/>
              <a:gd name="connsiteX22" fmla="*/ 1585913 w 3425941"/>
              <a:gd name="connsiteY22" fmla="*/ 1616596 h 2759596"/>
              <a:gd name="connsiteX23" fmla="*/ 1671638 w 3425941"/>
              <a:gd name="connsiteY23" fmla="*/ 1673746 h 2759596"/>
              <a:gd name="connsiteX24" fmla="*/ 1757363 w 3425941"/>
              <a:gd name="connsiteY24" fmla="*/ 1730896 h 2759596"/>
              <a:gd name="connsiteX25" fmla="*/ 1857375 w 3425941"/>
              <a:gd name="connsiteY25" fmla="*/ 1802333 h 2759596"/>
              <a:gd name="connsiteX26" fmla="*/ 1914525 w 3425941"/>
              <a:gd name="connsiteY26" fmla="*/ 1845196 h 2759596"/>
              <a:gd name="connsiteX27" fmla="*/ 2185988 w 3425941"/>
              <a:gd name="connsiteY27" fmla="*/ 2088083 h 2759596"/>
              <a:gd name="connsiteX28" fmla="*/ 2228850 w 3425941"/>
              <a:gd name="connsiteY28" fmla="*/ 2102371 h 2759596"/>
              <a:gd name="connsiteX29" fmla="*/ 2386013 w 3425941"/>
              <a:gd name="connsiteY29" fmla="*/ 2045221 h 2759596"/>
              <a:gd name="connsiteX30" fmla="*/ 2300288 w 3425941"/>
              <a:gd name="connsiteY30" fmla="*/ 1673746 h 2759596"/>
              <a:gd name="connsiteX31" fmla="*/ 2257425 w 3425941"/>
              <a:gd name="connsiteY31" fmla="*/ 1530871 h 2759596"/>
              <a:gd name="connsiteX32" fmla="*/ 2157413 w 3425941"/>
              <a:gd name="connsiteY32" fmla="*/ 1116533 h 2759596"/>
              <a:gd name="connsiteX33" fmla="*/ 2114550 w 3425941"/>
              <a:gd name="connsiteY33" fmla="*/ 959371 h 2759596"/>
              <a:gd name="connsiteX34" fmla="*/ 2128838 w 3425941"/>
              <a:gd name="connsiteY34" fmla="*/ 830783 h 2759596"/>
              <a:gd name="connsiteX35" fmla="*/ 2171700 w 3425941"/>
              <a:gd name="connsiteY35" fmla="*/ 816496 h 2759596"/>
              <a:gd name="connsiteX36" fmla="*/ 2514600 w 3425941"/>
              <a:gd name="connsiteY36" fmla="*/ 830783 h 2759596"/>
              <a:gd name="connsiteX37" fmla="*/ 2614613 w 3425941"/>
              <a:gd name="connsiteY37" fmla="*/ 859358 h 2759596"/>
              <a:gd name="connsiteX38" fmla="*/ 2914650 w 3425941"/>
              <a:gd name="connsiteY38" fmla="*/ 1002233 h 2759596"/>
              <a:gd name="connsiteX39" fmla="*/ 3086100 w 3425941"/>
              <a:gd name="connsiteY39" fmla="*/ 1073671 h 2759596"/>
              <a:gd name="connsiteX40" fmla="*/ 3157538 w 3425941"/>
              <a:gd name="connsiteY40" fmla="*/ 1130821 h 2759596"/>
              <a:gd name="connsiteX41" fmla="*/ 3257550 w 3425941"/>
              <a:gd name="connsiteY41" fmla="*/ 1145108 h 2759596"/>
              <a:gd name="connsiteX42" fmla="*/ 3314700 w 3425941"/>
              <a:gd name="connsiteY42" fmla="*/ 1159396 h 2759596"/>
              <a:gd name="connsiteX43" fmla="*/ 3400425 w 3425941"/>
              <a:gd name="connsiteY43" fmla="*/ 1145108 h 2759596"/>
              <a:gd name="connsiteX44" fmla="*/ 3357563 w 3425941"/>
              <a:gd name="connsiteY44" fmla="*/ 802208 h 2759596"/>
              <a:gd name="connsiteX45" fmla="*/ 3328988 w 3425941"/>
              <a:gd name="connsiteY45" fmla="*/ 730771 h 2759596"/>
              <a:gd name="connsiteX46" fmla="*/ 3257550 w 3425941"/>
              <a:gd name="connsiteY46" fmla="*/ 616471 h 2759596"/>
              <a:gd name="connsiteX47" fmla="*/ 3257550 w 3425941"/>
              <a:gd name="connsiteY47" fmla="*/ 2108 h 2759596"/>
              <a:gd name="connsiteX48" fmla="*/ 3271838 w 3425941"/>
              <a:gd name="connsiteY48" fmla="*/ 2108 h 275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425941" h="2759596">
                <a:moveTo>
                  <a:pt x="0" y="2316683"/>
                </a:moveTo>
                <a:cubicBezTo>
                  <a:pt x="125473" y="2339496"/>
                  <a:pt x="154116" y="2332627"/>
                  <a:pt x="257175" y="2388121"/>
                </a:cubicBezTo>
                <a:cubicBezTo>
                  <a:pt x="287413" y="2404403"/>
                  <a:pt x="318616" y="2420987"/>
                  <a:pt x="342900" y="2445271"/>
                </a:cubicBezTo>
                <a:cubicBezTo>
                  <a:pt x="357188" y="2459558"/>
                  <a:pt x="370557" y="2474828"/>
                  <a:pt x="385763" y="2488133"/>
                </a:cubicBezTo>
                <a:cubicBezTo>
                  <a:pt x="408713" y="2508214"/>
                  <a:pt x="435637" y="2523720"/>
                  <a:pt x="457200" y="2545283"/>
                </a:cubicBezTo>
                <a:cubicBezTo>
                  <a:pt x="469342" y="2557425"/>
                  <a:pt x="470866" y="2579627"/>
                  <a:pt x="485775" y="2588146"/>
                </a:cubicBezTo>
                <a:cubicBezTo>
                  <a:pt x="506860" y="2600194"/>
                  <a:pt x="533400" y="2597671"/>
                  <a:pt x="557213" y="2602433"/>
                </a:cubicBezTo>
                <a:cubicBezTo>
                  <a:pt x="625661" y="2648065"/>
                  <a:pt x="740348" y="2737278"/>
                  <a:pt x="828675" y="2745308"/>
                </a:cubicBezTo>
                <a:lnTo>
                  <a:pt x="985838" y="2759596"/>
                </a:lnTo>
                <a:cubicBezTo>
                  <a:pt x="1062038" y="2750071"/>
                  <a:pt x="1140765" y="2752690"/>
                  <a:pt x="1214438" y="2731021"/>
                </a:cubicBezTo>
                <a:cubicBezTo>
                  <a:pt x="1228886" y="2726771"/>
                  <a:pt x="1228725" y="2703218"/>
                  <a:pt x="1228725" y="2688158"/>
                </a:cubicBezTo>
                <a:cubicBezTo>
                  <a:pt x="1228725" y="2511881"/>
                  <a:pt x="1226997" y="2335350"/>
                  <a:pt x="1214438" y="2159521"/>
                </a:cubicBezTo>
                <a:cubicBezTo>
                  <a:pt x="1212611" y="2133939"/>
                  <a:pt x="1192471" y="2112864"/>
                  <a:pt x="1185863" y="2088083"/>
                </a:cubicBezTo>
                <a:cubicBezTo>
                  <a:pt x="1173349" y="2041155"/>
                  <a:pt x="1169068" y="1992326"/>
                  <a:pt x="1157288" y="1945208"/>
                </a:cubicBezTo>
                <a:lnTo>
                  <a:pt x="1128713" y="1830908"/>
                </a:lnTo>
                <a:lnTo>
                  <a:pt x="1114425" y="1773758"/>
                </a:lnTo>
                <a:cubicBezTo>
                  <a:pt x="1119188" y="1649933"/>
                  <a:pt x="1101832" y="1523249"/>
                  <a:pt x="1128713" y="1402283"/>
                </a:cubicBezTo>
                <a:cubicBezTo>
                  <a:pt x="1133981" y="1378577"/>
                  <a:pt x="1176722" y="1381606"/>
                  <a:pt x="1200150" y="1387996"/>
                </a:cubicBezTo>
                <a:cubicBezTo>
                  <a:pt x="1233283" y="1397032"/>
                  <a:pt x="1256210" y="1427842"/>
                  <a:pt x="1285875" y="1445146"/>
                </a:cubicBezTo>
                <a:cubicBezTo>
                  <a:pt x="1313471" y="1461243"/>
                  <a:pt x="1344205" y="1471571"/>
                  <a:pt x="1371600" y="1488008"/>
                </a:cubicBezTo>
                <a:cubicBezTo>
                  <a:pt x="1392019" y="1500259"/>
                  <a:pt x="1408331" y="1518620"/>
                  <a:pt x="1428750" y="1530871"/>
                </a:cubicBezTo>
                <a:cubicBezTo>
                  <a:pt x="1456145" y="1547308"/>
                  <a:pt x="1486428" y="1558435"/>
                  <a:pt x="1514475" y="1573733"/>
                </a:cubicBezTo>
                <a:cubicBezTo>
                  <a:pt x="1538854" y="1587031"/>
                  <a:pt x="1562484" y="1601687"/>
                  <a:pt x="1585913" y="1616596"/>
                </a:cubicBezTo>
                <a:cubicBezTo>
                  <a:pt x="1614887" y="1635034"/>
                  <a:pt x="1671638" y="1673746"/>
                  <a:pt x="1671638" y="1673746"/>
                </a:cubicBezTo>
                <a:cubicBezTo>
                  <a:pt x="1738767" y="1774438"/>
                  <a:pt x="1651922" y="1664995"/>
                  <a:pt x="1757363" y="1730896"/>
                </a:cubicBezTo>
                <a:cubicBezTo>
                  <a:pt x="1912328" y="1827750"/>
                  <a:pt x="1740228" y="1763285"/>
                  <a:pt x="1857375" y="1802333"/>
                </a:cubicBezTo>
                <a:cubicBezTo>
                  <a:pt x="1876425" y="1816621"/>
                  <a:pt x="1897075" y="1828993"/>
                  <a:pt x="1914525" y="1845196"/>
                </a:cubicBezTo>
                <a:cubicBezTo>
                  <a:pt x="1949228" y="1877420"/>
                  <a:pt x="2122403" y="2066887"/>
                  <a:pt x="2185988" y="2088083"/>
                </a:cubicBezTo>
                <a:lnTo>
                  <a:pt x="2228850" y="2102371"/>
                </a:lnTo>
                <a:cubicBezTo>
                  <a:pt x="2281238" y="2083321"/>
                  <a:pt x="2364054" y="2096458"/>
                  <a:pt x="2386013" y="2045221"/>
                </a:cubicBezTo>
                <a:cubicBezTo>
                  <a:pt x="2439478" y="1920471"/>
                  <a:pt x="2340190" y="1782051"/>
                  <a:pt x="2300288" y="1673746"/>
                </a:cubicBezTo>
                <a:cubicBezTo>
                  <a:pt x="2283099" y="1627090"/>
                  <a:pt x="2271085" y="1578680"/>
                  <a:pt x="2257425" y="1530871"/>
                </a:cubicBezTo>
                <a:cubicBezTo>
                  <a:pt x="2170830" y="1227789"/>
                  <a:pt x="2259701" y="1525685"/>
                  <a:pt x="2157413" y="1116533"/>
                </a:cubicBezTo>
                <a:cubicBezTo>
                  <a:pt x="2084897" y="826468"/>
                  <a:pt x="2163980" y="1206513"/>
                  <a:pt x="2114550" y="959371"/>
                </a:cubicBezTo>
                <a:cubicBezTo>
                  <a:pt x="2119313" y="916508"/>
                  <a:pt x="2112821" y="870825"/>
                  <a:pt x="2128838" y="830783"/>
                </a:cubicBezTo>
                <a:cubicBezTo>
                  <a:pt x="2134431" y="816800"/>
                  <a:pt x="2156640" y="816496"/>
                  <a:pt x="2171700" y="816496"/>
                </a:cubicBezTo>
                <a:cubicBezTo>
                  <a:pt x="2286099" y="816496"/>
                  <a:pt x="2400300" y="826021"/>
                  <a:pt x="2514600" y="830783"/>
                </a:cubicBezTo>
                <a:cubicBezTo>
                  <a:pt x="2547938" y="840308"/>
                  <a:pt x="2582745" y="845700"/>
                  <a:pt x="2614613" y="859358"/>
                </a:cubicBezTo>
                <a:cubicBezTo>
                  <a:pt x="2897548" y="980616"/>
                  <a:pt x="2452735" y="848261"/>
                  <a:pt x="2914650" y="1002233"/>
                </a:cubicBezTo>
                <a:cubicBezTo>
                  <a:pt x="2982885" y="1024978"/>
                  <a:pt x="3024132" y="1034237"/>
                  <a:pt x="3086100" y="1073671"/>
                </a:cubicBezTo>
                <a:cubicBezTo>
                  <a:pt x="3111827" y="1090043"/>
                  <a:pt x="3129389" y="1119092"/>
                  <a:pt x="3157538" y="1130821"/>
                </a:cubicBezTo>
                <a:cubicBezTo>
                  <a:pt x="3188623" y="1143773"/>
                  <a:pt x="3224417" y="1139084"/>
                  <a:pt x="3257550" y="1145108"/>
                </a:cubicBezTo>
                <a:cubicBezTo>
                  <a:pt x="3276870" y="1148621"/>
                  <a:pt x="3295650" y="1154633"/>
                  <a:pt x="3314700" y="1159396"/>
                </a:cubicBezTo>
                <a:lnTo>
                  <a:pt x="3400425" y="1145108"/>
                </a:lnTo>
                <a:cubicBezTo>
                  <a:pt x="3455032" y="915761"/>
                  <a:pt x="3413165" y="927312"/>
                  <a:pt x="3357563" y="802208"/>
                </a:cubicBezTo>
                <a:cubicBezTo>
                  <a:pt x="3347147" y="778772"/>
                  <a:pt x="3340458" y="753710"/>
                  <a:pt x="3328988" y="730771"/>
                </a:cubicBezTo>
                <a:cubicBezTo>
                  <a:pt x="3311755" y="696304"/>
                  <a:pt x="3280219" y="650474"/>
                  <a:pt x="3257550" y="616471"/>
                </a:cubicBezTo>
                <a:cubicBezTo>
                  <a:pt x="3201438" y="335911"/>
                  <a:pt x="3215204" y="467910"/>
                  <a:pt x="3257550" y="2108"/>
                </a:cubicBezTo>
                <a:cubicBezTo>
                  <a:pt x="3257981" y="-2635"/>
                  <a:pt x="3267075" y="2108"/>
                  <a:pt x="3271838" y="210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 name="Flowchart: Connector 14">
            <a:extLst>
              <a:ext uri="{FF2B5EF4-FFF2-40B4-BE49-F238E27FC236}">
                <a16:creationId xmlns:a16="http://schemas.microsoft.com/office/drawing/2014/main" id="{3CA21480-8AC3-4392-9A1C-5AE6E0CD48AC}"/>
              </a:ext>
            </a:extLst>
          </p:cNvPr>
          <p:cNvSpPr/>
          <p:nvPr/>
        </p:nvSpPr>
        <p:spPr>
          <a:xfrm>
            <a:off x="5062512" y="3200400"/>
            <a:ext cx="194356" cy="228600"/>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Flowchart: Connector 52">
            <a:extLst>
              <a:ext uri="{FF2B5EF4-FFF2-40B4-BE49-F238E27FC236}">
                <a16:creationId xmlns:a16="http://schemas.microsoft.com/office/drawing/2014/main" id="{C162A273-05D8-41F5-A6FC-49E5C0D3E92A}"/>
              </a:ext>
            </a:extLst>
          </p:cNvPr>
          <p:cNvSpPr/>
          <p:nvPr/>
        </p:nvSpPr>
        <p:spPr>
          <a:xfrm>
            <a:off x="3840866" y="2787759"/>
            <a:ext cx="155858" cy="138058"/>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Flowchart: Connector 53">
            <a:extLst>
              <a:ext uri="{FF2B5EF4-FFF2-40B4-BE49-F238E27FC236}">
                <a16:creationId xmlns:a16="http://schemas.microsoft.com/office/drawing/2014/main" id="{63108CB3-FAA1-4351-AE5F-8BC583C6A1ED}"/>
              </a:ext>
            </a:extLst>
          </p:cNvPr>
          <p:cNvSpPr/>
          <p:nvPr/>
        </p:nvSpPr>
        <p:spPr>
          <a:xfrm>
            <a:off x="1882094" y="4576763"/>
            <a:ext cx="194356" cy="228600"/>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Flowchart: Connector 54">
            <a:extLst>
              <a:ext uri="{FF2B5EF4-FFF2-40B4-BE49-F238E27FC236}">
                <a16:creationId xmlns:a16="http://schemas.microsoft.com/office/drawing/2014/main" id="{EEFB13E8-4BFF-4074-8F50-B5E1ECA2F7A1}"/>
              </a:ext>
            </a:extLst>
          </p:cNvPr>
          <p:cNvSpPr/>
          <p:nvPr/>
        </p:nvSpPr>
        <p:spPr>
          <a:xfrm>
            <a:off x="3119780" y="5081587"/>
            <a:ext cx="194356" cy="228600"/>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Flowchart: Connector 55">
            <a:extLst>
              <a:ext uri="{FF2B5EF4-FFF2-40B4-BE49-F238E27FC236}">
                <a16:creationId xmlns:a16="http://schemas.microsoft.com/office/drawing/2014/main" id="{E192200E-04A6-47CB-B7F7-CFBDE3E99279}"/>
              </a:ext>
            </a:extLst>
          </p:cNvPr>
          <p:cNvSpPr/>
          <p:nvPr/>
        </p:nvSpPr>
        <p:spPr>
          <a:xfrm rot="19709715">
            <a:off x="2689012" y="3403542"/>
            <a:ext cx="155858" cy="138058"/>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Flowchart: Connector 56">
            <a:extLst>
              <a:ext uri="{FF2B5EF4-FFF2-40B4-BE49-F238E27FC236}">
                <a16:creationId xmlns:a16="http://schemas.microsoft.com/office/drawing/2014/main" id="{12559A5A-CE25-4637-A24C-057AE1453882}"/>
              </a:ext>
            </a:extLst>
          </p:cNvPr>
          <p:cNvSpPr/>
          <p:nvPr/>
        </p:nvSpPr>
        <p:spPr>
          <a:xfrm>
            <a:off x="3840866" y="3976739"/>
            <a:ext cx="155858" cy="138058"/>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18" name="Straight Connector 17">
            <a:extLst>
              <a:ext uri="{FF2B5EF4-FFF2-40B4-BE49-F238E27FC236}">
                <a16:creationId xmlns:a16="http://schemas.microsoft.com/office/drawing/2014/main" id="{178CC77F-D455-4EA1-85A4-74A52398DED4}"/>
              </a:ext>
            </a:extLst>
          </p:cNvPr>
          <p:cNvCxnSpPr>
            <a:stCxn id="54" idx="4"/>
            <a:endCxn id="46" idx="1"/>
          </p:cNvCxnSpPr>
          <p:nvPr/>
        </p:nvCxnSpPr>
        <p:spPr>
          <a:xfrm>
            <a:off x="1979272" y="4805363"/>
            <a:ext cx="364293" cy="483393"/>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24E92204-6E53-43C5-9AA5-27EB6B90D44D}"/>
              </a:ext>
            </a:extLst>
          </p:cNvPr>
          <p:cNvCxnSpPr>
            <a:cxnSpLocks/>
            <a:endCxn id="48" idx="1"/>
          </p:cNvCxnSpPr>
          <p:nvPr/>
        </p:nvCxnSpPr>
        <p:spPr>
          <a:xfrm>
            <a:off x="2788643" y="3502870"/>
            <a:ext cx="762244" cy="1196343"/>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DD30E1D-5BAC-4521-816F-96BCF14696DF}"/>
              </a:ext>
            </a:extLst>
          </p:cNvPr>
          <p:cNvCxnSpPr>
            <a:cxnSpLocks/>
          </p:cNvCxnSpPr>
          <p:nvPr/>
        </p:nvCxnSpPr>
        <p:spPr>
          <a:xfrm>
            <a:off x="2456657" y="4162478"/>
            <a:ext cx="837331" cy="1119128"/>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2CC8F74-2DCB-4FF9-8EFE-7C70EF0A31A5}"/>
              </a:ext>
            </a:extLst>
          </p:cNvPr>
          <p:cNvCxnSpPr>
            <a:cxnSpLocks/>
            <a:endCxn id="57" idx="5"/>
          </p:cNvCxnSpPr>
          <p:nvPr/>
        </p:nvCxnSpPr>
        <p:spPr>
          <a:xfrm>
            <a:off x="3455035" y="3545707"/>
            <a:ext cx="518864" cy="548872"/>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E554F30C-488B-408A-9F64-E1EC0FE4532F}"/>
              </a:ext>
            </a:extLst>
          </p:cNvPr>
          <p:cNvCxnSpPr>
            <a:cxnSpLocks/>
            <a:endCxn id="13" idx="42"/>
          </p:cNvCxnSpPr>
          <p:nvPr/>
        </p:nvCxnSpPr>
        <p:spPr>
          <a:xfrm>
            <a:off x="3951195" y="2915669"/>
            <a:ext cx="649380" cy="927669"/>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D53B8BCB-86CB-4FB8-9FEC-0ECC7AFB0069}"/>
              </a:ext>
            </a:extLst>
          </p:cNvPr>
          <p:cNvCxnSpPr>
            <a:cxnSpLocks/>
          </p:cNvCxnSpPr>
          <p:nvPr/>
        </p:nvCxnSpPr>
        <p:spPr>
          <a:xfrm>
            <a:off x="4619625" y="2733042"/>
            <a:ext cx="477110" cy="480258"/>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9918E07A-619D-4E2D-BED1-81167C1A4E72}"/>
              </a:ext>
            </a:extLst>
          </p:cNvPr>
          <p:cNvSpPr txBox="1"/>
          <p:nvPr/>
        </p:nvSpPr>
        <p:spPr>
          <a:xfrm>
            <a:off x="7033840" y="488237"/>
            <a:ext cx="4111413" cy="646331"/>
          </a:xfrm>
          <a:prstGeom prst="rect">
            <a:avLst/>
          </a:prstGeom>
          <a:noFill/>
        </p:spPr>
        <p:txBody>
          <a:bodyPr wrap="square" rtlCol="0">
            <a:spAutoFit/>
          </a:bodyPr>
          <a:lstStyle/>
          <a:p>
            <a:r>
              <a:rPr lang="en-US" b="1" dirty="0">
                <a:solidFill>
                  <a:schemeClr val="accent1">
                    <a:lumMod val="50000"/>
                  </a:schemeClr>
                </a:solidFill>
              </a:rPr>
              <a:t>Distance between training and test data is big = variability </a:t>
            </a:r>
            <a:endParaRPr lang="en-ZA" b="1" dirty="0">
              <a:solidFill>
                <a:schemeClr val="accent1">
                  <a:lumMod val="50000"/>
                </a:schemeClr>
              </a:solidFill>
            </a:endParaRPr>
          </a:p>
        </p:txBody>
      </p:sp>
      <p:sp>
        <p:nvSpPr>
          <p:cNvPr id="75" name="TextBox 74">
            <a:extLst>
              <a:ext uri="{FF2B5EF4-FFF2-40B4-BE49-F238E27FC236}">
                <a16:creationId xmlns:a16="http://schemas.microsoft.com/office/drawing/2014/main" id="{2CB1056A-DE77-4DB0-8BD2-E160E08CCFEE}"/>
              </a:ext>
            </a:extLst>
          </p:cNvPr>
          <p:cNvSpPr txBox="1"/>
          <p:nvPr/>
        </p:nvSpPr>
        <p:spPr>
          <a:xfrm>
            <a:off x="1670794" y="2004278"/>
            <a:ext cx="3425941" cy="369332"/>
          </a:xfrm>
          <a:prstGeom prst="rect">
            <a:avLst/>
          </a:prstGeom>
          <a:noFill/>
        </p:spPr>
        <p:txBody>
          <a:bodyPr wrap="square" rtlCol="0">
            <a:spAutoFit/>
          </a:bodyPr>
          <a:lstStyle/>
          <a:p>
            <a:r>
              <a:rPr lang="en-US" b="1" dirty="0">
                <a:solidFill>
                  <a:schemeClr val="accent1">
                    <a:lumMod val="50000"/>
                  </a:schemeClr>
                </a:solidFill>
              </a:rPr>
              <a:t>Low bias , High variance</a:t>
            </a:r>
            <a:endParaRPr lang="en-ZA" b="1" dirty="0">
              <a:solidFill>
                <a:schemeClr val="accent1">
                  <a:lumMod val="50000"/>
                </a:schemeClr>
              </a:solidFill>
            </a:endParaRPr>
          </a:p>
        </p:txBody>
      </p:sp>
      <p:pic>
        <p:nvPicPr>
          <p:cNvPr id="80" name="Picture 79">
            <a:extLst>
              <a:ext uri="{FF2B5EF4-FFF2-40B4-BE49-F238E27FC236}">
                <a16:creationId xmlns:a16="http://schemas.microsoft.com/office/drawing/2014/main" id="{10410BC4-1607-46B5-B9AC-92143B7C5344}"/>
              </a:ext>
            </a:extLst>
          </p:cNvPr>
          <p:cNvPicPr>
            <a:picLocks noChangeAspect="1"/>
          </p:cNvPicPr>
          <p:nvPr/>
        </p:nvPicPr>
        <p:blipFill>
          <a:blip r:embed="rId4"/>
          <a:stretch>
            <a:fillRect/>
          </a:stretch>
        </p:blipFill>
        <p:spPr>
          <a:xfrm>
            <a:off x="8411375" y="3071813"/>
            <a:ext cx="1457325" cy="3009900"/>
          </a:xfrm>
          <a:prstGeom prst="rect">
            <a:avLst/>
          </a:prstGeom>
        </p:spPr>
      </p:pic>
      <p:sp>
        <p:nvSpPr>
          <p:cNvPr id="2" name="Rectangle 1">
            <a:extLst>
              <a:ext uri="{FF2B5EF4-FFF2-40B4-BE49-F238E27FC236}">
                <a16:creationId xmlns:a16="http://schemas.microsoft.com/office/drawing/2014/main" id="{524DF990-8225-FC7F-1561-91AB82C78013}"/>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6804331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3DE799-CFD8-4C74-8750-C3F2A0879A59}"/>
              </a:ext>
            </a:extLst>
          </p:cNvPr>
          <p:cNvPicPr>
            <a:picLocks noChangeAspect="1"/>
          </p:cNvPicPr>
          <p:nvPr/>
        </p:nvPicPr>
        <p:blipFill>
          <a:blip r:embed="rId2"/>
          <a:stretch>
            <a:fillRect/>
          </a:stretch>
        </p:blipFill>
        <p:spPr>
          <a:xfrm>
            <a:off x="438861" y="2681289"/>
            <a:ext cx="1457325" cy="3009900"/>
          </a:xfrm>
          <a:prstGeom prst="rect">
            <a:avLst/>
          </a:prstGeom>
        </p:spPr>
      </p:pic>
      <p:pic>
        <p:nvPicPr>
          <p:cNvPr id="5" name="Picture 4">
            <a:extLst>
              <a:ext uri="{FF2B5EF4-FFF2-40B4-BE49-F238E27FC236}">
                <a16:creationId xmlns:a16="http://schemas.microsoft.com/office/drawing/2014/main" id="{746C2F23-91B9-4720-91BA-BD8CB2DB418B}"/>
              </a:ext>
            </a:extLst>
          </p:cNvPr>
          <p:cNvPicPr>
            <a:picLocks noChangeAspect="1"/>
          </p:cNvPicPr>
          <p:nvPr/>
        </p:nvPicPr>
        <p:blipFill>
          <a:blip r:embed="rId3"/>
          <a:stretch>
            <a:fillRect/>
          </a:stretch>
        </p:blipFill>
        <p:spPr>
          <a:xfrm>
            <a:off x="2293924" y="3153181"/>
            <a:ext cx="1838325" cy="2505075"/>
          </a:xfrm>
          <a:prstGeom prst="rect">
            <a:avLst/>
          </a:prstGeom>
        </p:spPr>
      </p:pic>
      <p:pic>
        <p:nvPicPr>
          <p:cNvPr id="10" name="Picture 9">
            <a:extLst>
              <a:ext uri="{FF2B5EF4-FFF2-40B4-BE49-F238E27FC236}">
                <a16:creationId xmlns:a16="http://schemas.microsoft.com/office/drawing/2014/main" id="{1BC7A030-51A4-47F0-AFBA-0584A3A00EB7}"/>
              </a:ext>
            </a:extLst>
          </p:cNvPr>
          <p:cNvPicPr>
            <a:picLocks noChangeAspect="1"/>
          </p:cNvPicPr>
          <p:nvPr/>
        </p:nvPicPr>
        <p:blipFill>
          <a:blip r:embed="rId4"/>
          <a:stretch>
            <a:fillRect/>
          </a:stretch>
        </p:blipFill>
        <p:spPr>
          <a:xfrm>
            <a:off x="7138527" y="2414589"/>
            <a:ext cx="1143000" cy="3476625"/>
          </a:xfrm>
          <a:prstGeom prst="rect">
            <a:avLst/>
          </a:prstGeom>
        </p:spPr>
      </p:pic>
      <p:pic>
        <p:nvPicPr>
          <p:cNvPr id="11" name="Picture 10">
            <a:extLst>
              <a:ext uri="{FF2B5EF4-FFF2-40B4-BE49-F238E27FC236}">
                <a16:creationId xmlns:a16="http://schemas.microsoft.com/office/drawing/2014/main" id="{DE2C8A12-8984-429F-93EB-0BB472CC8216}"/>
              </a:ext>
            </a:extLst>
          </p:cNvPr>
          <p:cNvPicPr>
            <a:picLocks noChangeAspect="1"/>
          </p:cNvPicPr>
          <p:nvPr/>
        </p:nvPicPr>
        <p:blipFill>
          <a:blip r:embed="rId5"/>
          <a:stretch>
            <a:fillRect/>
          </a:stretch>
        </p:blipFill>
        <p:spPr>
          <a:xfrm>
            <a:off x="8944240" y="2414589"/>
            <a:ext cx="1343025" cy="3276600"/>
          </a:xfrm>
          <a:prstGeom prst="rect">
            <a:avLst/>
          </a:prstGeom>
        </p:spPr>
      </p:pic>
      <p:pic>
        <p:nvPicPr>
          <p:cNvPr id="12" name="Picture 11">
            <a:extLst>
              <a:ext uri="{FF2B5EF4-FFF2-40B4-BE49-F238E27FC236}">
                <a16:creationId xmlns:a16="http://schemas.microsoft.com/office/drawing/2014/main" id="{29F74D96-FFDB-4F8A-BC2F-77574F334A49}"/>
              </a:ext>
            </a:extLst>
          </p:cNvPr>
          <p:cNvPicPr>
            <a:picLocks noChangeAspect="1"/>
          </p:cNvPicPr>
          <p:nvPr/>
        </p:nvPicPr>
        <p:blipFill>
          <a:blip r:embed="rId6"/>
          <a:stretch>
            <a:fillRect/>
          </a:stretch>
        </p:blipFill>
        <p:spPr>
          <a:xfrm>
            <a:off x="8092643" y="2529293"/>
            <a:ext cx="895350" cy="3419475"/>
          </a:xfrm>
          <a:prstGeom prst="rect">
            <a:avLst/>
          </a:prstGeom>
        </p:spPr>
      </p:pic>
      <p:pic>
        <p:nvPicPr>
          <p:cNvPr id="13" name="Picture 12">
            <a:extLst>
              <a:ext uri="{FF2B5EF4-FFF2-40B4-BE49-F238E27FC236}">
                <a16:creationId xmlns:a16="http://schemas.microsoft.com/office/drawing/2014/main" id="{FC011ADB-C4D6-420B-9DDE-ABE22CC2B272}"/>
              </a:ext>
            </a:extLst>
          </p:cNvPr>
          <p:cNvPicPr>
            <a:picLocks noChangeAspect="1"/>
          </p:cNvPicPr>
          <p:nvPr/>
        </p:nvPicPr>
        <p:blipFill>
          <a:blip r:embed="rId7"/>
          <a:stretch>
            <a:fillRect/>
          </a:stretch>
        </p:blipFill>
        <p:spPr>
          <a:xfrm>
            <a:off x="10304894" y="2438401"/>
            <a:ext cx="1314450" cy="3429000"/>
          </a:xfrm>
          <a:prstGeom prst="rect">
            <a:avLst/>
          </a:prstGeom>
        </p:spPr>
      </p:pic>
      <p:sp>
        <p:nvSpPr>
          <p:cNvPr id="14" name="TextBox 13">
            <a:extLst>
              <a:ext uri="{FF2B5EF4-FFF2-40B4-BE49-F238E27FC236}">
                <a16:creationId xmlns:a16="http://schemas.microsoft.com/office/drawing/2014/main" id="{C64E167C-8841-47F7-9107-1C3D471BE863}"/>
              </a:ext>
            </a:extLst>
          </p:cNvPr>
          <p:cNvSpPr txBox="1"/>
          <p:nvPr/>
        </p:nvSpPr>
        <p:spPr>
          <a:xfrm>
            <a:off x="2293924" y="1479627"/>
            <a:ext cx="7186612" cy="369332"/>
          </a:xfrm>
          <a:prstGeom prst="rect">
            <a:avLst/>
          </a:prstGeom>
          <a:noFill/>
        </p:spPr>
        <p:txBody>
          <a:bodyPr wrap="square" rtlCol="0">
            <a:spAutoFit/>
          </a:bodyPr>
          <a:lstStyle/>
          <a:p>
            <a:r>
              <a:rPr lang="en-US" dirty="0">
                <a:solidFill>
                  <a:schemeClr val="accent1">
                    <a:lumMod val="50000"/>
                  </a:schemeClr>
                </a:solidFill>
              </a:rPr>
              <a:t>These pants do not fit any member of our population – we have over fitted </a:t>
            </a:r>
            <a:endParaRPr lang="en-ZA" dirty="0">
              <a:solidFill>
                <a:schemeClr val="accent1">
                  <a:lumMod val="50000"/>
                </a:schemeClr>
              </a:solidFill>
            </a:endParaRPr>
          </a:p>
        </p:txBody>
      </p:sp>
      <p:sp>
        <p:nvSpPr>
          <p:cNvPr id="2" name="Rectangle 1">
            <a:extLst>
              <a:ext uri="{FF2B5EF4-FFF2-40B4-BE49-F238E27FC236}">
                <a16:creationId xmlns:a16="http://schemas.microsoft.com/office/drawing/2014/main" id="{3E3D1ABF-16BA-1E57-19BE-AFC642BE6B3D}"/>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530340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A3F582-07D3-4458-A807-1609E1F0D5B8}"/>
              </a:ext>
            </a:extLst>
          </p:cNvPr>
          <p:cNvPicPr>
            <a:picLocks noChangeAspect="1"/>
          </p:cNvPicPr>
          <p:nvPr/>
        </p:nvPicPr>
        <p:blipFill>
          <a:blip r:embed="rId2"/>
          <a:stretch>
            <a:fillRect/>
          </a:stretch>
        </p:blipFill>
        <p:spPr>
          <a:xfrm>
            <a:off x="4037413" y="3696183"/>
            <a:ext cx="346412" cy="1188920"/>
          </a:xfrm>
          <a:prstGeom prst="rect">
            <a:avLst/>
          </a:prstGeom>
        </p:spPr>
      </p:pic>
      <p:sp>
        <p:nvSpPr>
          <p:cNvPr id="12" name="TextBox 11">
            <a:extLst>
              <a:ext uri="{FF2B5EF4-FFF2-40B4-BE49-F238E27FC236}">
                <a16:creationId xmlns:a16="http://schemas.microsoft.com/office/drawing/2014/main" id="{F020766F-75A0-4D9B-99E9-CC060F90908D}"/>
              </a:ext>
            </a:extLst>
          </p:cNvPr>
          <p:cNvSpPr txBox="1"/>
          <p:nvPr/>
        </p:nvSpPr>
        <p:spPr>
          <a:xfrm>
            <a:off x="3002130" y="6136929"/>
            <a:ext cx="995486" cy="369332"/>
          </a:xfrm>
          <a:prstGeom prst="rect">
            <a:avLst/>
          </a:prstGeom>
          <a:noFill/>
        </p:spPr>
        <p:txBody>
          <a:bodyPr wrap="square" rtlCol="0">
            <a:spAutoFit/>
          </a:bodyPr>
          <a:lstStyle/>
          <a:p>
            <a:r>
              <a:rPr lang="en-US" dirty="0"/>
              <a:t>Crazy</a:t>
            </a:r>
            <a:endParaRPr lang="en-ZA" dirty="0"/>
          </a:p>
        </p:txBody>
      </p:sp>
      <p:sp>
        <p:nvSpPr>
          <p:cNvPr id="14" name="TextBox 13">
            <a:extLst>
              <a:ext uri="{FF2B5EF4-FFF2-40B4-BE49-F238E27FC236}">
                <a16:creationId xmlns:a16="http://schemas.microsoft.com/office/drawing/2014/main" id="{164F765A-DFC6-4EF6-A67F-AB56672A5DB4}"/>
              </a:ext>
            </a:extLst>
          </p:cNvPr>
          <p:cNvSpPr txBox="1"/>
          <p:nvPr/>
        </p:nvSpPr>
        <p:spPr>
          <a:xfrm rot="16200000">
            <a:off x="56271" y="3706351"/>
            <a:ext cx="995486" cy="369332"/>
          </a:xfrm>
          <a:prstGeom prst="rect">
            <a:avLst/>
          </a:prstGeom>
          <a:noFill/>
        </p:spPr>
        <p:txBody>
          <a:bodyPr wrap="square" rtlCol="0">
            <a:spAutoFit/>
          </a:bodyPr>
          <a:lstStyle/>
          <a:p>
            <a:r>
              <a:rPr lang="en-US" dirty="0"/>
              <a:t>Hot</a:t>
            </a:r>
            <a:endParaRPr lang="en-ZA" dirty="0"/>
          </a:p>
        </p:txBody>
      </p:sp>
      <p:sp>
        <p:nvSpPr>
          <p:cNvPr id="45" name="TextBox 44">
            <a:extLst>
              <a:ext uri="{FF2B5EF4-FFF2-40B4-BE49-F238E27FC236}">
                <a16:creationId xmlns:a16="http://schemas.microsoft.com/office/drawing/2014/main" id="{2B79476D-7EDF-4985-8228-1D4CFDB79E57}"/>
              </a:ext>
            </a:extLst>
          </p:cNvPr>
          <p:cNvSpPr txBox="1"/>
          <p:nvPr/>
        </p:nvSpPr>
        <p:spPr>
          <a:xfrm>
            <a:off x="7033840" y="2106264"/>
            <a:ext cx="4111413" cy="3416320"/>
          </a:xfrm>
          <a:prstGeom prst="rect">
            <a:avLst/>
          </a:prstGeom>
          <a:noFill/>
        </p:spPr>
        <p:txBody>
          <a:bodyPr wrap="square" rtlCol="0">
            <a:spAutoFit/>
          </a:bodyPr>
          <a:lstStyle/>
          <a:p>
            <a:r>
              <a:rPr lang="en-US" dirty="0"/>
              <a:t> </a:t>
            </a:r>
            <a:r>
              <a:rPr lang="en-US" dirty="0">
                <a:solidFill>
                  <a:schemeClr val="accent1">
                    <a:lumMod val="50000"/>
                  </a:schemeClr>
                </a:solidFill>
              </a:rPr>
              <a:t>BUT this gives High variability  = different sums of squares</a:t>
            </a:r>
          </a:p>
          <a:p>
            <a:endParaRPr lang="en-US" dirty="0">
              <a:solidFill>
                <a:schemeClr val="accent1">
                  <a:lumMod val="50000"/>
                </a:schemeClr>
              </a:solidFill>
            </a:endParaRPr>
          </a:p>
          <a:p>
            <a:r>
              <a:rPr lang="en-US" dirty="0">
                <a:solidFill>
                  <a:schemeClr val="accent1">
                    <a:lumMod val="50000"/>
                  </a:schemeClr>
                </a:solidFill>
              </a:rPr>
              <a:t>IE the pants are FAR different from what would the other barbies  </a:t>
            </a:r>
          </a:p>
          <a:p>
            <a:endParaRPr lang="en-US" dirty="0">
              <a:solidFill>
                <a:schemeClr val="accent1">
                  <a:lumMod val="50000"/>
                </a:schemeClr>
              </a:solidFill>
            </a:endParaRPr>
          </a:p>
          <a:p>
            <a:endParaRPr lang="en-US" dirty="0">
              <a:solidFill>
                <a:schemeClr val="accent1">
                  <a:lumMod val="50000"/>
                </a:schemeClr>
              </a:solidFill>
            </a:endParaRPr>
          </a:p>
          <a:p>
            <a:r>
              <a:rPr lang="en-US" b="1" dirty="0">
                <a:solidFill>
                  <a:schemeClr val="accent1">
                    <a:lumMod val="50000"/>
                  </a:schemeClr>
                </a:solidFill>
              </a:rPr>
              <a:t>The distance (difference ) from what would fit a test a barbie and the pants we made for our freak barbie is big !!!!!!</a:t>
            </a:r>
          </a:p>
          <a:p>
            <a:endParaRPr lang="en-US" dirty="0">
              <a:solidFill>
                <a:schemeClr val="accent1">
                  <a:lumMod val="50000"/>
                </a:schemeClr>
              </a:solidFill>
            </a:endParaRPr>
          </a:p>
          <a:p>
            <a:r>
              <a:rPr lang="en-US" dirty="0"/>
              <a:t> </a:t>
            </a:r>
            <a:endParaRPr lang="en-ZA" dirty="0"/>
          </a:p>
        </p:txBody>
      </p:sp>
      <p:pic>
        <p:nvPicPr>
          <p:cNvPr id="44" name="Graphic 43">
            <a:extLst>
              <a:ext uri="{FF2B5EF4-FFF2-40B4-BE49-F238E27FC236}">
                <a16:creationId xmlns:a16="http://schemas.microsoft.com/office/drawing/2014/main" id="{EB0846F5-24E8-4532-B71B-23AAFA7A9EB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199" y="1226979"/>
            <a:ext cx="7100710" cy="5673521"/>
          </a:xfrm>
          <a:prstGeom prst="rect">
            <a:avLst/>
          </a:prstGeom>
        </p:spPr>
      </p:pic>
      <p:sp>
        <p:nvSpPr>
          <p:cNvPr id="11" name="Oval 10">
            <a:extLst>
              <a:ext uri="{FF2B5EF4-FFF2-40B4-BE49-F238E27FC236}">
                <a16:creationId xmlns:a16="http://schemas.microsoft.com/office/drawing/2014/main" id="{95938CE1-59CA-4D40-A8B8-3A318990866F}"/>
              </a:ext>
            </a:extLst>
          </p:cNvPr>
          <p:cNvSpPr/>
          <p:nvPr/>
        </p:nvSpPr>
        <p:spPr>
          <a:xfrm>
            <a:off x="1243013" y="4857750"/>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6" name="Oval 45">
            <a:extLst>
              <a:ext uri="{FF2B5EF4-FFF2-40B4-BE49-F238E27FC236}">
                <a16:creationId xmlns:a16="http://schemas.microsoft.com/office/drawing/2014/main" id="{30BA0C41-AFA8-4680-AFE8-F2446B895FFE}"/>
              </a:ext>
            </a:extLst>
          </p:cNvPr>
          <p:cNvSpPr/>
          <p:nvPr/>
        </p:nvSpPr>
        <p:spPr>
          <a:xfrm>
            <a:off x="2343565" y="5195887"/>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7" name="Oval 46">
            <a:extLst>
              <a:ext uri="{FF2B5EF4-FFF2-40B4-BE49-F238E27FC236}">
                <a16:creationId xmlns:a16="http://schemas.microsoft.com/office/drawing/2014/main" id="{36B2F316-B3C3-4BF6-83AE-1A5FEBE881E3}"/>
              </a:ext>
            </a:extLst>
          </p:cNvPr>
          <p:cNvSpPr/>
          <p:nvPr/>
        </p:nvSpPr>
        <p:spPr>
          <a:xfrm>
            <a:off x="2279271" y="3976740"/>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Oval 47">
            <a:extLst>
              <a:ext uri="{FF2B5EF4-FFF2-40B4-BE49-F238E27FC236}">
                <a16:creationId xmlns:a16="http://schemas.microsoft.com/office/drawing/2014/main" id="{3EB42C47-8105-4694-90B1-6C9AAD83A856}"/>
              </a:ext>
            </a:extLst>
          </p:cNvPr>
          <p:cNvSpPr/>
          <p:nvPr/>
        </p:nvSpPr>
        <p:spPr>
          <a:xfrm>
            <a:off x="3523686" y="4672012"/>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9" name="Oval 48">
            <a:extLst>
              <a:ext uri="{FF2B5EF4-FFF2-40B4-BE49-F238E27FC236}">
                <a16:creationId xmlns:a16="http://schemas.microsoft.com/office/drawing/2014/main" id="{C86C0C34-3D6E-4E91-B405-30030B33C713}"/>
              </a:ext>
            </a:extLst>
          </p:cNvPr>
          <p:cNvSpPr/>
          <p:nvPr/>
        </p:nvSpPr>
        <p:spPr>
          <a:xfrm>
            <a:off x="3314136" y="3402806"/>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0" name="Oval 49">
            <a:extLst>
              <a:ext uri="{FF2B5EF4-FFF2-40B4-BE49-F238E27FC236}">
                <a16:creationId xmlns:a16="http://schemas.microsoft.com/office/drawing/2014/main" id="{B7139C8F-80EB-45AB-BC1D-612D91132737}"/>
              </a:ext>
            </a:extLst>
          </p:cNvPr>
          <p:cNvSpPr/>
          <p:nvPr/>
        </p:nvSpPr>
        <p:spPr>
          <a:xfrm>
            <a:off x="4433888" y="2491156"/>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Oval 50">
            <a:extLst>
              <a:ext uri="{FF2B5EF4-FFF2-40B4-BE49-F238E27FC236}">
                <a16:creationId xmlns:a16="http://schemas.microsoft.com/office/drawing/2014/main" id="{B2BB62E3-9A62-49D2-88E0-92A863C38E18}"/>
              </a:ext>
            </a:extLst>
          </p:cNvPr>
          <p:cNvSpPr/>
          <p:nvPr/>
        </p:nvSpPr>
        <p:spPr>
          <a:xfrm>
            <a:off x="4543919" y="3848144"/>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 name="Freeform: Shape 12">
            <a:extLst>
              <a:ext uri="{FF2B5EF4-FFF2-40B4-BE49-F238E27FC236}">
                <a16:creationId xmlns:a16="http://schemas.microsoft.com/office/drawing/2014/main" id="{200C6C18-6BC0-42DB-85DE-7DBEF29E70A6}"/>
              </a:ext>
            </a:extLst>
          </p:cNvPr>
          <p:cNvSpPr/>
          <p:nvPr/>
        </p:nvSpPr>
        <p:spPr>
          <a:xfrm>
            <a:off x="1285875" y="2683942"/>
            <a:ext cx="3425941" cy="2759596"/>
          </a:xfrm>
          <a:custGeom>
            <a:avLst/>
            <a:gdLst>
              <a:gd name="connsiteX0" fmla="*/ 0 w 3425941"/>
              <a:gd name="connsiteY0" fmla="*/ 2316683 h 2759596"/>
              <a:gd name="connsiteX1" fmla="*/ 257175 w 3425941"/>
              <a:gd name="connsiteY1" fmla="*/ 2388121 h 2759596"/>
              <a:gd name="connsiteX2" fmla="*/ 342900 w 3425941"/>
              <a:gd name="connsiteY2" fmla="*/ 2445271 h 2759596"/>
              <a:gd name="connsiteX3" fmla="*/ 385763 w 3425941"/>
              <a:gd name="connsiteY3" fmla="*/ 2488133 h 2759596"/>
              <a:gd name="connsiteX4" fmla="*/ 457200 w 3425941"/>
              <a:gd name="connsiteY4" fmla="*/ 2545283 h 2759596"/>
              <a:gd name="connsiteX5" fmla="*/ 485775 w 3425941"/>
              <a:gd name="connsiteY5" fmla="*/ 2588146 h 2759596"/>
              <a:gd name="connsiteX6" fmla="*/ 557213 w 3425941"/>
              <a:gd name="connsiteY6" fmla="*/ 2602433 h 2759596"/>
              <a:gd name="connsiteX7" fmla="*/ 828675 w 3425941"/>
              <a:gd name="connsiteY7" fmla="*/ 2745308 h 2759596"/>
              <a:gd name="connsiteX8" fmla="*/ 985838 w 3425941"/>
              <a:gd name="connsiteY8" fmla="*/ 2759596 h 2759596"/>
              <a:gd name="connsiteX9" fmla="*/ 1214438 w 3425941"/>
              <a:gd name="connsiteY9" fmla="*/ 2731021 h 2759596"/>
              <a:gd name="connsiteX10" fmla="*/ 1228725 w 3425941"/>
              <a:gd name="connsiteY10" fmla="*/ 2688158 h 2759596"/>
              <a:gd name="connsiteX11" fmla="*/ 1214438 w 3425941"/>
              <a:gd name="connsiteY11" fmla="*/ 2159521 h 2759596"/>
              <a:gd name="connsiteX12" fmla="*/ 1185863 w 3425941"/>
              <a:gd name="connsiteY12" fmla="*/ 2088083 h 2759596"/>
              <a:gd name="connsiteX13" fmla="*/ 1157288 w 3425941"/>
              <a:gd name="connsiteY13" fmla="*/ 1945208 h 2759596"/>
              <a:gd name="connsiteX14" fmla="*/ 1128713 w 3425941"/>
              <a:gd name="connsiteY14" fmla="*/ 1830908 h 2759596"/>
              <a:gd name="connsiteX15" fmla="*/ 1114425 w 3425941"/>
              <a:gd name="connsiteY15" fmla="*/ 1773758 h 2759596"/>
              <a:gd name="connsiteX16" fmla="*/ 1128713 w 3425941"/>
              <a:gd name="connsiteY16" fmla="*/ 1402283 h 2759596"/>
              <a:gd name="connsiteX17" fmla="*/ 1200150 w 3425941"/>
              <a:gd name="connsiteY17" fmla="*/ 1387996 h 2759596"/>
              <a:gd name="connsiteX18" fmla="*/ 1285875 w 3425941"/>
              <a:gd name="connsiteY18" fmla="*/ 1445146 h 2759596"/>
              <a:gd name="connsiteX19" fmla="*/ 1371600 w 3425941"/>
              <a:gd name="connsiteY19" fmla="*/ 1488008 h 2759596"/>
              <a:gd name="connsiteX20" fmla="*/ 1428750 w 3425941"/>
              <a:gd name="connsiteY20" fmla="*/ 1530871 h 2759596"/>
              <a:gd name="connsiteX21" fmla="*/ 1514475 w 3425941"/>
              <a:gd name="connsiteY21" fmla="*/ 1573733 h 2759596"/>
              <a:gd name="connsiteX22" fmla="*/ 1585913 w 3425941"/>
              <a:gd name="connsiteY22" fmla="*/ 1616596 h 2759596"/>
              <a:gd name="connsiteX23" fmla="*/ 1671638 w 3425941"/>
              <a:gd name="connsiteY23" fmla="*/ 1673746 h 2759596"/>
              <a:gd name="connsiteX24" fmla="*/ 1757363 w 3425941"/>
              <a:gd name="connsiteY24" fmla="*/ 1730896 h 2759596"/>
              <a:gd name="connsiteX25" fmla="*/ 1857375 w 3425941"/>
              <a:gd name="connsiteY25" fmla="*/ 1802333 h 2759596"/>
              <a:gd name="connsiteX26" fmla="*/ 1914525 w 3425941"/>
              <a:gd name="connsiteY26" fmla="*/ 1845196 h 2759596"/>
              <a:gd name="connsiteX27" fmla="*/ 2185988 w 3425941"/>
              <a:gd name="connsiteY27" fmla="*/ 2088083 h 2759596"/>
              <a:gd name="connsiteX28" fmla="*/ 2228850 w 3425941"/>
              <a:gd name="connsiteY28" fmla="*/ 2102371 h 2759596"/>
              <a:gd name="connsiteX29" fmla="*/ 2386013 w 3425941"/>
              <a:gd name="connsiteY29" fmla="*/ 2045221 h 2759596"/>
              <a:gd name="connsiteX30" fmla="*/ 2300288 w 3425941"/>
              <a:gd name="connsiteY30" fmla="*/ 1673746 h 2759596"/>
              <a:gd name="connsiteX31" fmla="*/ 2257425 w 3425941"/>
              <a:gd name="connsiteY31" fmla="*/ 1530871 h 2759596"/>
              <a:gd name="connsiteX32" fmla="*/ 2157413 w 3425941"/>
              <a:gd name="connsiteY32" fmla="*/ 1116533 h 2759596"/>
              <a:gd name="connsiteX33" fmla="*/ 2114550 w 3425941"/>
              <a:gd name="connsiteY33" fmla="*/ 959371 h 2759596"/>
              <a:gd name="connsiteX34" fmla="*/ 2128838 w 3425941"/>
              <a:gd name="connsiteY34" fmla="*/ 830783 h 2759596"/>
              <a:gd name="connsiteX35" fmla="*/ 2171700 w 3425941"/>
              <a:gd name="connsiteY35" fmla="*/ 816496 h 2759596"/>
              <a:gd name="connsiteX36" fmla="*/ 2514600 w 3425941"/>
              <a:gd name="connsiteY36" fmla="*/ 830783 h 2759596"/>
              <a:gd name="connsiteX37" fmla="*/ 2614613 w 3425941"/>
              <a:gd name="connsiteY37" fmla="*/ 859358 h 2759596"/>
              <a:gd name="connsiteX38" fmla="*/ 2914650 w 3425941"/>
              <a:gd name="connsiteY38" fmla="*/ 1002233 h 2759596"/>
              <a:gd name="connsiteX39" fmla="*/ 3086100 w 3425941"/>
              <a:gd name="connsiteY39" fmla="*/ 1073671 h 2759596"/>
              <a:gd name="connsiteX40" fmla="*/ 3157538 w 3425941"/>
              <a:gd name="connsiteY40" fmla="*/ 1130821 h 2759596"/>
              <a:gd name="connsiteX41" fmla="*/ 3257550 w 3425941"/>
              <a:gd name="connsiteY41" fmla="*/ 1145108 h 2759596"/>
              <a:gd name="connsiteX42" fmla="*/ 3314700 w 3425941"/>
              <a:gd name="connsiteY42" fmla="*/ 1159396 h 2759596"/>
              <a:gd name="connsiteX43" fmla="*/ 3400425 w 3425941"/>
              <a:gd name="connsiteY43" fmla="*/ 1145108 h 2759596"/>
              <a:gd name="connsiteX44" fmla="*/ 3357563 w 3425941"/>
              <a:gd name="connsiteY44" fmla="*/ 802208 h 2759596"/>
              <a:gd name="connsiteX45" fmla="*/ 3328988 w 3425941"/>
              <a:gd name="connsiteY45" fmla="*/ 730771 h 2759596"/>
              <a:gd name="connsiteX46" fmla="*/ 3257550 w 3425941"/>
              <a:gd name="connsiteY46" fmla="*/ 616471 h 2759596"/>
              <a:gd name="connsiteX47" fmla="*/ 3257550 w 3425941"/>
              <a:gd name="connsiteY47" fmla="*/ 2108 h 2759596"/>
              <a:gd name="connsiteX48" fmla="*/ 3271838 w 3425941"/>
              <a:gd name="connsiteY48" fmla="*/ 2108 h 275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425941" h="2759596">
                <a:moveTo>
                  <a:pt x="0" y="2316683"/>
                </a:moveTo>
                <a:cubicBezTo>
                  <a:pt x="125473" y="2339496"/>
                  <a:pt x="154116" y="2332627"/>
                  <a:pt x="257175" y="2388121"/>
                </a:cubicBezTo>
                <a:cubicBezTo>
                  <a:pt x="287413" y="2404403"/>
                  <a:pt x="318616" y="2420987"/>
                  <a:pt x="342900" y="2445271"/>
                </a:cubicBezTo>
                <a:cubicBezTo>
                  <a:pt x="357188" y="2459558"/>
                  <a:pt x="370557" y="2474828"/>
                  <a:pt x="385763" y="2488133"/>
                </a:cubicBezTo>
                <a:cubicBezTo>
                  <a:pt x="408713" y="2508214"/>
                  <a:pt x="435637" y="2523720"/>
                  <a:pt x="457200" y="2545283"/>
                </a:cubicBezTo>
                <a:cubicBezTo>
                  <a:pt x="469342" y="2557425"/>
                  <a:pt x="470866" y="2579627"/>
                  <a:pt x="485775" y="2588146"/>
                </a:cubicBezTo>
                <a:cubicBezTo>
                  <a:pt x="506860" y="2600194"/>
                  <a:pt x="533400" y="2597671"/>
                  <a:pt x="557213" y="2602433"/>
                </a:cubicBezTo>
                <a:cubicBezTo>
                  <a:pt x="625661" y="2648065"/>
                  <a:pt x="740348" y="2737278"/>
                  <a:pt x="828675" y="2745308"/>
                </a:cubicBezTo>
                <a:lnTo>
                  <a:pt x="985838" y="2759596"/>
                </a:lnTo>
                <a:cubicBezTo>
                  <a:pt x="1062038" y="2750071"/>
                  <a:pt x="1140765" y="2752690"/>
                  <a:pt x="1214438" y="2731021"/>
                </a:cubicBezTo>
                <a:cubicBezTo>
                  <a:pt x="1228886" y="2726771"/>
                  <a:pt x="1228725" y="2703218"/>
                  <a:pt x="1228725" y="2688158"/>
                </a:cubicBezTo>
                <a:cubicBezTo>
                  <a:pt x="1228725" y="2511881"/>
                  <a:pt x="1226997" y="2335350"/>
                  <a:pt x="1214438" y="2159521"/>
                </a:cubicBezTo>
                <a:cubicBezTo>
                  <a:pt x="1212611" y="2133939"/>
                  <a:pt x="1192471" y="2112864"/>
                  <a:pt x="1185863" y="2088083"/>
                </a:cubicBezTo>
                <a:cubicBezTo>
                  <a:pt x="1173349" y="2041155"/>
                  <a:pt x="1169068" y="1992326"/>
                  <a:pt x="1157288" y="1945208"/>
                </a:cubicBezTo>
                <a:lnTo>
                  <a:pt x="1128713" y="1830908"/>
                </a:lnTo>
                <a:lnTo>
                  <a:pt x="1114425" y="1773758"/>
                </a:lnTo>
                <a:cubicBezTo>
                  <a:pt x="1119188" y="1649933"/>
                  <a:pt x="1101832" y="1523249"/>
                  <a:pt x="1128713" y="1402283"/>
                </a:cubicBezTo>
                <a:cubicBezTo>
                  <a:pt x="1133981" y="1378577"/>
                  <a:pt x="1176722" y="1381606"/>
                  <a:pt x="1200150" y="1387996"/>
                </a:cubicBezTo>
                <a:cubicBezTo>
                  <a:pt x="1233283" y="1397032"/>
                  <a:pt x="1256210" y="1427842"/>
                  <a:pt x="1285875" y="1445146"/>
                </a:cubicBezTo>
                <a:cubicBezTo>
                  <a:pt x="1313471" y="1461243"/>
                  <a:pt x="1344205" y="1471571"/>
                  <a:pt x="1371600" y="1488008"/>
                </a:cubicBezTo>
                <a:cubicBezTo>
                  <a:pt x="1392019" y="1500259"/>
                  <a:pt x="1408331" y="1518620"/>
                  <a:pt x="1428750" y="1530871"/>
                </a:cubicBezTo>
                <a:cubicBezTo>
                  <a:pt x="1456145" y="1547308"/>
                  <a:pt x="1486428" y="1558435"/>
                  <a:pt x="1514475" y="1573733"/>
                </a:cubicBezTo>
                <a:cubicBezTo>
                  <a:pt x="1538854" y="1587031"/>
                  <a:pt x="1562484" y="1601687"/>
                  <a:pt x="1585913" y="1616596"/>
                </a:cubicBezTo>
                <a:cubicBezTo>
                  <a:pt x="1614887" y="1635034"/>
                  <a:pt x="1671638" y="1673746"/>
                  <a:pt x="1671638" y="1673746"/>
                </a:cubicBezTo>
                <a:cubicBezTo>
                  <a:pt x="1738767" y="1774438"/>
                  <a:pt x="1651922" y="1664995"/>
                  <a:pt x="1757363" y="1730896"/>
                </a:cubicBezTo>
                <a:cubicBezTo>
                  <a:pt x="1912328" y="1827750"/>
                  <a:pt x="1740228" y="1763285"/>
                  <a:pt x="1857375" y="1802333"/>
                </a:cubicBezTo>
                <a:cubicBezTo>
                  <a:pt x="1876425" y="1816621"/>
                  <a:pt x="1897075" y="1828993"/>
                  <a:pt x="1914525" y="1845196"/>
                </a:cubicBezTo>
                <a:cubicBezTo>
                  <a:pt x="1949228" y="1877420"/>
                  <a:pt x="2122403" y="2066887"/>
                  <a:pt x="2185988" y="2088083"/>
                </a:cubicBezTo>
                <a:lnTo>
                  <a:pt x="2228850" y="2102371"/>
                </a:lnTo>
                <a:cubicBezTo>
                  <a:pt x="2281238" y="2083321"/>
                  <a:pt x="2364054" y="2096458"/>
                  <a:pt x="2386013" y="2045221"/>
                </a:cubicBezTo>
                <a:cubicBezTo>
                  <a:pt x="2439478" y="1920471"/>
                  <a:pt x="2340190" y="1782051"/>
                  <a:pt x="2300288" y="1673746"/>
                </a:cubicBezTo>
                <a:cubicBezTo>
                  <a:pt x="2283099" y="1627090"/>
                  <a:pt x="2271085" y="1578680"/>
                  <a:pt x="2257425" y="1530871"/>
                </a:cubicBezTo>
                <a:cubicBezTo>
                  <a:pt x="2170830" y="1227789"/>
                  <a:pt x="2259701" y="1525685"/>
                  <a:pt x="2157413" y="1116533"/>
                </a:cubicBezTo>
                <a:cubicBezTo>
                  <a:pt x="2084897" y="826468"/>
                  <a:pt x="2163980" y="1206513"/>
                  <a:pt x="2114550" y="959371"/>
                </a:cubicBezTo>
                <a:cubicBezTo>
                  <a:pt x="2119313" y="916508"/>
                  <a:pt x="2112821" y="870825"/>
                  <a:pt x="2128838" y="830783"/>
                </a:cubicBezTo>
                <a:cubicBezTo>
                  <a:pt x="2134431" y="816800"/>
                  <a:pt x="2156640" y="816496"/>
                  <a:pt x="2171700" y="816496"/>
                </a:cubicBezTo>
                <a:cubicBezTo>
                  <a:pt x="2286099" y="816496"/>
                  <a:pt x="2400300" y="826021"/>
                  <a:pt x="2514600" y="830783"/>
                </a:cubicBezTo>
                <a:cubicBezTo>
                  <a:pt x="2547938" y="840308"/>
                  <a:pt x="2582745" y="845700"/>
                  <a:pt x="2614613" y="859358"/>
                </a:cubicBezTo>
                <a:cubicBezTo>
                  <a:pt x="2897548" y="980616"/>
                  <a:pt x="2452735" y="848261"/>
                  <a:pt x="2914650" y="1002233"/>
                </a:cubicBezTo>
                <a:cubicBezTo>
                  <a:pt x="2982885" y="1024978"/>
                  <a:pt x="3024132" y="1034237"/>
                  <a:pt x="3086100" y="1073671"/>
                </a:cubicBezTo>
                <a:cubicBezTo>
                  <a:pt x="3111827" y="1090043"/>
                  <a:pt x="3129389" y="1119092"/>
                  <a:pt x="3157538" y="1130821"/>
                </a:cubicBezTo>
                <a:cubicBezTo>
                  <a:pt x="3188623" y="1143773"/>
                  <a:pt x="3224417" y="1139084"/>
                  <a:pt x="3257550" y="1145108"/>
                </a:cubicBezTo>
                <a:cubicBezTo>
                  <a:pt x="3276870" y="1148621"/>
                  <a:pt x="3295650" y="1154633"/>
                  <a:pt x="3314700" y="1159396"/>
                </a:cubicBezTo>
                <a:lnTo>
                  <a:pt x="3400425" y="1145108"/>
                </a:lnTo>
                <a:cubicBezTo>
                  <a:pt x="3455032" y="915761"/>
                  <a:pt x="3413165" y="927312"/>
                  <a:pt x="3357563" y="802208"/>
                </a:cubicBezTo>
                <a:cubicBezTo>
                  <a:pt x="3347147" y="778772"/>
                  <a:pt x="3340458" y="753710"/>
                  <a:pt x="3328988" y="730771"/>
                </a:cubicBezTo>
                <a:cubicBezTo>
                  <a:pt x="3311755" y="696304"/>
                  <a:pt x="3280219" y="650474"/>
                  <a:pt x="3257550" y="616471"/>
                </a:cubicBezTo>
                <a:cubicBezTo>
                  <a:pt x="3201438" y="335911"/>
                  <a:pt x="3215204" y="467910"/>
                  <a:pt x="3257550" y="2108"/>
                </a:cubicBezTo>
                <a:cubicBezTo>
                  <a:pt x="3257981" y="-2635"/>
                  <a:pt x="3267075" y="2108"/>
                  <a:pt x="3271838" y="210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 name="Flowchart: Connector 14">
            <a:extLst>
              <a:ext uri="{FF2B5EF4-FFF2-40B4-BE49-F238E27FC236}">
                <a16:creationId xmlns:a16="http://schemas.microsoft.com/office/drawing/2014/main" id="{3CA21480-8AC3-4392-9A1C-5AE6E0CD48AC}"/>
              </a:ext>
            </a:extLst>
          </p:cNvPr>
          <p:cNvSpPr/>
          <p:nvPr/>
        </p:nvSpPr>
        <p:spPr>
          <a:xfrm>
            <a:off x="5062512" y="3200400"/>
            <a:ext cx="194356" cy="228600"/>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Flowchart: Connector 52">
            <a:extLst>
              <a:ext uri="{FF2B5EF4-FFF2-40B4-BE49-F238E27FC236}">
                <a16:creationId xmlns:a16="http://schemas.microsoft.com/office/drawing/2014/main" id="{C162A273-05D8-41F5-A6FC-49E5C0D3E92A}"/>
              </a:ext>
            </a:extLst>
          </p:cNvPr>
          <p:cNvSpPr/>
          <p:nvPr/>
        </p:nvSpPr>
        <p:spPr>
          <a:xfrm>
            <a:off x="3840866" y="2787759"/>
            <a:ext cx="155858" cy="138058"/>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Flowchart: Connector 53">
            <a:extLst>
              <a:ext uri="{FF2B5EF4-FFF2-40B4-BE49-F238E27FC236}">
                <a16:creationId xmlns:a16="http://schemas.microsoft.com/office/drawing/2014/main" id="{63108CB3-FAA1-4351-AE5F-8BC583C6A1ED}"/>
              </a:ext>
            </a:extLst>
          </p:cNvPr>
          <p:cNvSpPr/>
          <p:nvPr/>
        </p:nvSpPr>
        <p:spPr>
          <a:xfrm>
            <a:off x="1882094" y="4576763"/>
            <a:ext cx="194356" cy="228600"/>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Flowchart: Connector 54">
            <a:extLst>
              <a:ext uri="{FF2B5EF4-FFF2-40B4-BE49-F238E27FC236}">
                <a16:creationId xmlns:a16="http://schemas.microsoft.com/office/drawing/2014/main" id="{EEFB13E8-4BFF-4074-8F50-B5E1ECA2F7A1}"/>
              </a:ext>
            </a:extLst>
          </p:cNvPr>
          <p:cNvSpPr/>
          <p:nvPr/>
        </p:nvSpPr>
        <p:spPr>
          <a:xfrm>
            <a:off x="3119780" y="5081587"/>
            <a:ext cx="194356" cy="228600"/>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Flowchart: Connector 55">
            <a:extLst>
              <a:ext uri="{FF2B5EF4-FFF2-40B4-BE49-F238E27FC236}">
                <a16:creationId xmlns:a16="http://schemas.microsoft.com/office/drawing/2014/main" id="{E192200E-04A6-47CB-B7F7-CFBDE3E99279}"/>
              </a:ext>
            </a:extLst>
          </p:cNvPr>
          <p:cNvSpPr/>
          <p:nvPr/>
        </p:nvSpPr>
        <p:spPr>
          <a:xfrm rot="19709715">
            <a:off x="2689012" y="3403542"/>
            <a:ext cx="155858" cy="138058"/>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Flowchart: Connector 56">
            <a:extLst>
              <a:ext uri="{FF2B5EF4-FFF2-40B4-BE49-F238E27FC236}">
                <a16:creationId xmlns:a16="http://schemas.microsoft.com/office/drawing/2014/main" id="{12559A5A-CE25-4637-A24C-057AE1453882}"/>
              </a:ext>
            </a:extLst>
          </p:cNvPr>
          <p:cNvSpPr/>
          <p:nvPr/>
        </p:nvSpPr>
        <p:spPr>
          <a:xfrm>
            <a:off x="3840866" y="3976739"/>
            <a:ext cx="155858" cy="138058"/>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18" name="Straight Connector 17">
            <a:extLst>
              <a:ext uri="{FF2B5EF4-FFF2-40B4-BE49-F238E27FC236}">
                <a16:creationId xmlns:a16="http://schemas.microsoft.com/office/drawing/2014/main" id="{178CC77F-D455-4EA1-85A4-74A52398DED4}"/>
              </a:ext>
            </a:extLst>
          </p:cNvPr>
          <p:cNvCxnSpPr>
            <a:stCxn id="54" idx="4"/>
            <a:endCxn id="46" idx="1"/>
          </p:cNvCxnSpPr>
          <p:nvPr/>
        </p:nvCxnSpPr>
        <p:spPr>
          <a:xfrm>
            <a:off x="1979272" y="4805363"/>
            <a:ext cx="364293" cy="483393"/>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24E92204-6E53-43C5-9AA5-27EB6B90D44D}"/>
              </a:ext>
            </a:extLst>
          </p:cNvPr>
          <p:cNvCxnSpPr>
            <a:cxnSpLocks/>
            <a:endCxn id="48" idx="1"/>
          </p:cNvCxnSpPr>
          <p:nvPr/>
        </p:nvCxnSpPr>
        <p:spPr>
          <a:xfrm>
            <a:off x="2788643" y="3502870"/>
            <a:ext cx="762244" cy="1196343"/>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DD30E1D-5BAC-4521-816F-96BCF14696DF}"/>
              </a:ext>
            </a:extLst>
          </p:cNvPr>
          <p:cNvCxnSpPr>
            <a:cxnSpLocks/>
          </p:cNvCxnSpPr>
          <p:nvPr/>
        </p:nvCxnSpPr>
        <p:spPr>
          <a:xfrm>
            <a:off x="2456657" y="4162478"/>
            <a:ext cx="837331" cy="1119128"/>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2CC8F74-2DCB-4FF9-8EFE-7C70EF0A31A5}"/>
              </a:ext>
            </a:extLst>
          </p:cNvPr>
          <p:cNvCxnSpPr>
            <a:cxnSpLocks/>
            <a:endCxn id="57" idx="5"/>
          </p:cNvCxnSpPr>
          <p:nvPr/>
        </p:nvCxnSpPr>
        <p:spPr>
          <a:xfrm>
            <a:off x="3455035" y="3545707"/>
            <a:ext cx="518864" cy="548872"/>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E554F30C-488B-408A-9F64-E1EC0FE4532F}"/>
              </a:ext>
            </a:extLst>
          </p:cNvPr>
          <p:cNvCxnSpPr>
            <a:cxnSpLocks/>
            <a:endCxn id="13" idx="42"/>
          </p:cNvCxnSpPr>
          <p:nvPr/>
        </p:nvCxnSpPr>
        <p:spPr>
          <a:xfrm>
            <a:off x="3951195" y="2915669"/>
            <a:ext cx="649380" cy="927669"/>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D53B8BCB-86CB-4FB8-9FEC-0ECC7AFB0069}"/>
              </a:ext>
            </a:extLst>
          </p:cNvPr>
          <p:cNvCxnSpPr>
            <a:cxnSpLocks/>
          </p:cNvCxnSpPr>
          <p:nvPr/>
        </p:nvCxnSpPr>
        <p:spPr>
          <a:xfrm>
            <a:off x="4619625" y="2733042"/>
            <a:ext cx="477110" cy="480258"/>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9918E07A-619D-4E2D-BED1-81167C1A4E72}"/>
              </a:ext>
            </a:extLst>
          </p:cNvPr>
          <p:cNvSpPr txBox="1"/>
          <p:nvPr/>
        </p:nvSpPr>
        <p:spPr>
          <a:xfrm>
            <a:off x="7033840" y="488237"/>
            <a:ext cx="4111413" cy="646331"/>
          </a:xfrm>
          <a:prstGeom prst="rect">
            <a:avLst/>
          </a:prstGeom>
          <a:noFill/>
        </p:spPr>
        <p:txBody>
          <a:bodyPr wrap="square" rtlCol="0">
            <a:spAutoFit/>
          </a:bodyPr>
          <a:lstStyle/>
          <a:p>
            <a:r>
              <a:rPr lang="en-US" b="1" dirty="0">
                <a:solidFill>
                  <a:schemeClr val="accent1">
                    <a:lumMod val="50000"/>
                  </a:schemeClr>
                </a:solidFill>
              </a:rPr>
              <a:t>Distance between training and test data is big = variability </a:t>
            </a:r>
            <a:endParaRPr lang="en-ZA" b="1" dirty="0">
              <a:solidFill>
                <a:schemeClr val="accent1">
                  <a:lumMod val="50000"/>
                </a:schemeClr>
              </a:solidFill>
            </a:endParaRPr>
          </a:p>
        </p:txBody>
      </p:sp>
      <p:sp>
        <p:nvSpPr>
          <p:cNvPr id="75" name="TextBox 74">
            <a:extLst>
              <a:ext uri="{FF2B5EF4-FFF2-40B4-BE49-F238E27FC236}">
                <a16:creationId xmlns:a16="http://schemas.microsoft.com/office/drawing/2014/main" id="{2CB1056A-DE77-4DB0-8BD2-E160E08CCFEE}"/>
              </a:ext>
            </a:extLst>
          </p:cNvPr>
          <p:cNvSpPr txBox="1"/>
          <p:nvPr/>
        </p:nvSpPr>
        <p:spPr>
          <a:xfrm>
            <a:off x="1046747" y="2177716"/>
            <a:ext cx="3425941" cy="369332"/>
          </a:xfrm>
          <a:prstGeom prst="rect">
            <a:avLst/>
          </a:prstGeom>
          <a:noFill/>
        </p:spPr>
        <p:txBody>
          <a:bodyPr wrap="square" rtlCol="0">
            <a:spAutoFit/>
          </a:bodyPr>
          <a:lstStyle/>
          <a:p>
            <a:r>
              <a:rPr lang="en-US" dirty="0"/>
              <a:t>Low bias , High variance</a:t>
            </a:r>
            <a:endParaRPr lang="en-ZA" dirty="0"/>
          </a:p>
        </p:txBody>
      </p:sp>
      <p:pic>
        <p:nvPicPr>
          <p:cNvPr id="80" name="Picture 79">
            <a:extLst>
              <a:ext uri="{FF2B5EF4-FFF2-40B4-BE49-F238E27FC236}">
                <a16:creationId xmlns:a16="http://schemas.microsoft.com/office/drawing/2014/main" id="{10410BC4-1607-46B5-B9AC-92143B7C5344}"/>
              </a:ext>
            </a:extLst>
          </p:cNvPr>
          <p:cNvPicPr>
            <a:picLocks noChangeAspect="1"/>
          </p:cNvPicPr>
          <p:nvPr/>
        </p:nvPicPr>
        <p:blipFill>
          <a:blip r:embed="rId5"/>
          <a:stretch>
            <a:fillRect/>
          </a:stretch>
        </p:blipFill>
        <p:spPr>
          <a:xfrm>
            <a:off x="5802350" y="1950030"/>
            <a:ext cx="688966" cy="1422963"/>
          </a:xfrm>
          <a:prstGeom prst="rect">
            <a:avLst/>
          </a:prstGeom>
        </p:spPr>
      </p:pic>
      <p:pic>
        <p:nvPicPr>
          <p:cNvPr id="3" name="Picture 2">
            <a:extLst>
              <a:ext uri="{FF2B5EF4-FFF2-40B4-BE49-F238E27FC236}">
                <a16:creationId xmlns:a16="http://schemas.microsoft.com/office/drawing/2014/main" id="{2FD587D9-262E-40D3-87C9-F020427293DB}"/>
              </a:ext>
            </a:extLst>
          </p:cNvPr>
          <p:cNvPicPr>
            <a:picLocks noChangeAspect="1"/>
          </p:cNvPicPr>
          <p:nvPr/>
        </p:nvPicPr>
        <p:blipFill>
          <a:blip r:embed="rId6"/>
          <a:stretch>
            <a:fillRect/>
          </a:stretch>
        </p:blipFill>
        <p:spPr>
          <a:xfrm>
            <a:off x="3690575" y="1735848"/>
            <a:ext cx="369070" cy="1019174"/>
          </a:xfrm>
          <a:prstGeom prst="rect">
            <a:avLst/>
          </a:prstGeom>
        </p:spPr>
      </p:pic>
      <p:sp>
        <p:nvSpPr>
          <p:cNvPr id="2" name="Rectangle 1">
            <a:extLst>
              <a:ext uri="{FF2B5EF4-FFF2-40B4-BE49-F238E27FC236}">
                <a16:creationId xmlns:a16="http://schemas.microsoft.com/office/drawing/2014/main" id="{42EEC2AD-5936-F2E8-446D-0238D209B1D7}"/>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1952821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FA7F225B-DD3C-4FD6-AE2B-43DF2EFDA761}"/>
              </a:ext>
            </a:extLst>
          </p:cNvPr>
          <p:cNvCxnSpPr>
            <a:cxnSpLocks/>
          </p:cNvCxnSpPr>
          <p:nvPr/>
        </p:nvCxnSpPr>
        <p:spPr>
          <a:xfrm>
            <a:off x="3709423" y="3759532"/>
            <a:ext cx="233080" cy="317067"/>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064CE93-E904-4346-8838-E6B99025E729}"/>
              </a:ext>
            </a:extLst>
          </p:cNvPr>
          <p:cNvCxnSpPr>
            <a:cxnSpLocks/>
            <a:endCxn id="55" idx="5"/>
          </p:cNvCxnSpPr>
          <p:nvPr/>
        </p:nvCxnSpPr>
        <p:spPr>
          <a:xfrm>
            <a:off x="2572164" y="4323138"/>
            <a:ext cx="300716" cy="430573"/>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020766F-75A0-4D9B-99E9-CC060F90908D}"/>
              </a:ext>
            </a:extLst>
          </p:cNvPr>
          <p:cNvSpPr txBox="1"/>
          <p:nvPr/>
        </p:nvSpPr>
        <p:spPr>
          <a:xfrm>
            <a:off x="3002130" y="6136929"/>
            <a:ext cx="995486" cy="369332"/>
          </a:xfrm>
          <a:prstGeom prst="rect">
            <a:avLst/>
          </a:prstGeom>
          <a:noFill/>
        </p:spPr>
        <p:txBody>
          <a:bodyPr wrap="square" rtlCol="0">
            <a:spAutoFit/>
          </a:bodyPr>
          <a:lstStyle/>
          <a:p>
            <a:r>
              <a:rPr lang="en-US" dirty="0"/>
              <a:t>Crazy</a:t>
            </a:r>
            <a:endParaRPr lang="en-ZA" dirty="0"/>
          </a:p>
        </p:txBody>
      </p:sp>
      <p:sp>
        <p:nvSpPr>
          <p:cNvPr id="14" name="TextBox 13">
            <a:extLst>
              <a:ext uri="{FF2B5EF4-FFF2-40B4-BE49-F238E27FC236}">
                <a16:creationId xmlns:a16="http://schemas.microsoft.com/office/drawing/2014/main" id="{164F765A-DFC6-4EF6-A67F-AB56672A5DB4}"/>
              </a:ext>
            </a:extLst>
          </p:cNvPr>
          <p:cNvSpPr txBox="1"/>
          <p:nvPr/>
        </p:nvSpPr>
        <p:spPr>
          <a:xfrm rot="16200000">
            <a:off x="56271" y="3706351"/>
            <a:ext cx="995486" cy="369332"/>
          </a:xfrm>
          <a:prstGeom prst="rect">
            <a:avLst/>
          </a:prstGeom>
          <a:noFill/>
        </p:spPr>
        <p:txBody>
          <a:bodyPr wrap="square" rtlCol="0">
            <a:spAutoFit/>
          </a:bodyPr>
          <a:lstStyle/>
          <a:p>
            <a:r>
              <a:rPr lang="en-US" dirty="0"/>
              <a:t>Hot</a:t>
            </a:r>
            <a:endParaRPr lang="en-ZA" dirty="0"/>
          </a:p>
        </p:txBody>
      </p:sp>
      <p:pic>
        <p:nvPicPr>
          <p:cNvPr id="44" name="Graphic 43">
            <a:extLst>
              <a:ext uri="{FF2B5EF4-FFF2-40B4-BE49-F238E27FC236}">
                <a16:creationId xmlns:a16="http://schemas.microsoft.com/office/drawing/2014/main" id="{EB0846F5-24E8-4532-B71B-23AAFA7A9EB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6369" y="1099629"/>
            <a:ext cx="7100710" cy="5673521"/>
          </a:xfrm>
          <a:prstGeom prst="rect">
            <a:avLst/>
          </a:prstGeom>
        </p:spPr>
      </p:pic>
      <p:sp>
        <p:nvSpPr>
          <p:cNvPr id="11" name="Oval 10">
            <a:extLst>
              <a:ext uri="{FF2B5EF4-FFF2-40B4-BE49-F238E27FC236}">
                <a16:creationId xmlns:a16="http://schemas.microsoft.com/office/drawing/2014/main" id="{95938CE1-59CA-4D40-A8B8-3A318990866F}"/>
              </a:ext>
            </a:extLst>
          </p:cNvPr>
          <p:cNvSpPr/>
          <p:nvPr/>
        </p:nvSpPr>
        <p:spPr>
          <a:xfrm>
            <a:off x="1243013" y="4857750"/>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6" name="Oval 45">
            <a:extLst>
              <a:ext uri="{FF2B5EF4-FFF2-40B4-BE49-F238E27FC236}">
                <a16:creationId xmlns:a16="http://schemas.microsoft.com/office/drawing/2014/main" id="{30BA0C41-AFA8-4680-AFE8-F2446B895FFE}"/>
              </a:ext>
            </a:extLst>
          </p:cNvPr>
          <p:cNvSpPr/>
          <p:nvPr/>
        </p:nvSpPr>
        <p:spPr>
          <a:xfrm>
            <a:off x="2343565" y="5195887"/>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7" name="Oval 46">
            <a:extLst>
              <a:ext uri="{FF2B5EF4-FFF2-40B4-BE49-F238E27FC236}">
                <a16:creationId xmlns:a16="http://schemas.microsoft.com/office/drawing/2014/main" id="{36B2F316-B3C3-4BF6-83AE-1A5FEBE881E3}"/>
              </a:ext>
            </a:extLst>
          </p:cNvPr>
          <p:cNvSpPr/>
          <p:nvPr/>
        </p:nvSpPr>
        <p:spPr>
          <a:xfrm>
            <a:off x="2279271" y="3976740"/>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Oval 47">
            <a:extLst>
              <a:ext uri="{FF2B5EF4-FFF2-40B4-BE49-F238E27FC236}">
                <a16:creationId xmlns:a16="http://schemas.microsoft.com/office/drawing/2014/main" id="{3EB42C47-8105-4694-90B1-6C9AAD83A856}"/>
              </a:ext>
            </a:extLst>
          </p:cNvPr>
          <p:cNvSpPr/>
          <p:nvPr/>
        </p:nvSpPr>
        <p:spPr>
          <a:xfrm>
            <a:off x="3523686" y="4672012"/>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9" name="Oval 48">
            <a:extLst>
              <a:ext uri="{FF2B5EF4-FFF2-40B4-BE49-F238E27FC236}">
                <a16:creationId xmlns:a16="http://schemas.microsoft.com/office/drawing/2014/main" id="{C86C0C34-3D6E-4E91-B405-30030B33C713}"/>
              </a:ext>
            </a:extLst>
          </p:cNvPr>
          <p:cNvSpPr/>
          <p:nvPr/>
        </p:nvSpPr>
        <p:spPr>
          <a:xfrm>
            <a:off x="3314136" y="3402806"/>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0" name="Oval 49">
            <a:extLst>
              <a:ext uri="{FF2B5EF4-FFF2-40B4-BE49-F238E27FC236}">
                <a16:creationId xmlns:a16="http://schemas.microsoft.com/office/drawing/2014/main" id="{B7139C8F-80EB-45AB-BC1D-612D91132737}"/>
              </a:ext>
            </a:extLst>
          </p:cNvPr>
          <p:cNvSpPr/>
          <p:nvPr/>
        </p:nvSpPr>
        <p:spPr>
          <a:xfrm>
            <a:off x="4433888" y="2491156"/>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Oval 50">
            <a:extLst>
              <a:ext uri="{FF2B5EF4-FFF2-40B4-BE49-F238E27FC236}">
                <a16:creationId xmlns:a16="http://schemas.microsoft.com/office/drawing/2014/main" id="{B2BB62E3-9A62-49D2-88E0-92A863C38E18}"/>
              </a:ext>
            </a:extLst>
          </p:cNvPr>
          <p:cNvSpPr/>
          <p:nvPr/>
        </p:nvSpPr>
        <p:spPr>
          <a:xfrm>
            <a:off x="4543919" y="3848144"/>
            <a:ext cx="185737" cy="1857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Flowchart: Connector 52">
            <a:extLst>
              <a:ext uri="{FF2B5EF4-FFF2-40B4-BE49-F238E27FC236}">
                <a16:creationId xmlns:a16="http://schemas.microsoft.com/office/drawing/2014/main" id="{C162A273-05D8-41F5-A6FC-49E5C0D3E92A}"/>
              </a:ext>
            </a:extLst>
          </p:cNvPr>
          <p:cNvSpPr/>
          <p:nvPr/>
        </p:nvSpPr>
        <p:spPr>
          <a:xfrm>
            <a:off x="4181221" y="2925817"/>
            <a:ext cx="155858" cy="138058"/>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Flowchart: Connector 53">
            <a:extLst>
              <a:ext uri="{FF2B5EF4-FFF2-40B4-BE49-F238E27FC236}">
                <a16:creationId xmlns:a16="http://schemas.microsoft.com/office/drawing/2014/main" id="{63108CB3-FAA1-4351-AE5F-8BC583C6A1ED}"/>
              </a:ext>
            </a:extLst>
          </p:cNvPr>
          <p:cNvSpPr/>
          <p:nvPr/>
        </p:nvSpPr>
        <p:spPr>
          <a:xfrm>
            <a:off x="1882094" y="4576763"/>
            <a:ext cx="194356" cy="228600"/>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Flowchart: Connector 54">
            <a:extLst>
              <a:ext uri="{FF2B5EF4-FFF2-40B4-BE49-F238E27FC236}">
                <a16:creationId xmlns:a16="http://schemas.microsoft.com/office/drawing/2014/main" id="{EEFB13E8-4BFF-4074-8F50-B5E1ECA2F7A1}"/>
              </a:ext>
            </a:extLst>
          </p:cNvPr>
          <p:cNvSpPr/>
          <p:nvPr/>
        </p:nvSpPr>
        <p:spPr>
          <a:xfrm>
            <a:off x="2706987" y="4558589"/>
            <a:ext cx="194356" cy="228600"/>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Flowchart: Connector 55">
            <a:extLst>
              <a:ext uri="{FF2B5EF4-FFF2-40B4-BE49-F238E27FC236}">
                <a16:creationId xmlns:a16="http://schemas.microsoft.com/office/drawing/2014/main" id="{E192200E-04A6-47CB-B7F7-CFBDE3E99279}"/>
              </a:ext>
            </a:extLst>
          </p:cNvPr>
          <p:cNvSpPr/>
          <p:nvPr/>
        </p:nvSpPr>
        <p:spPr>
          <a:xfrm rot="19709715">
            <a:off x="2865833" y="3590927"/>
            <a:ext cx="155858" cy="138058"/>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Flowchart: Connector 56">
            <a:extLst>
              <a:ext uri="{FF2B5EF4-FFF2-40B4-BE49-F238E27FC236}">
                <a16:creationId xmlns:a16="http://schemas.microsoft.com/office/drawing/2014/main" id="{12559A5A-CE25-4637-A24C-057AE1453882}"/>
              </a:ext>
            </a:extLst>
          </p:cNvPr>
          <p:cNvSpPr/>
          <p:nvPr/>
        </p:nvSpPr>
        <p:spPr>
          <a:xfrm>
            <a:off x="3840866" y="3976739"/>
            <a:ext cx="155858" cy="138058"/>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TextBox 66">
            <a:extLst>
              <a:ext uri="{FF2B5EF4-FFF2-40B4-BE49-F238E27FC236}">
                <a16:creationId xmlns:a16="http://schemas.microsoft.com/office/drawing/2014/main" id="{9918E07A-619D-4E2D-BED1-81167C1A4E72}"/>
              </a:ext>
            </a:extLst>
          </p:cNvPr>
          <p:cNvSpPr txBox="1"/>
          <p:nvPr/>
        </p:nvSpPr>
        <p:spPr>
          <a:xfrm>
            <a:off x="8855243" y="4892090"/>
            <a:ext cx="3164956" cy="1200329"/>
          </a:xfrm>
          <a:prstGeom prst="rect">
            <a:avLst/>
          </a:prstGeom>
          <a:noFill/>
        </p:spPr>
        <p:txBody>
          <a:bodyPr wrap="square" rtlCol="0">
            <a:spAutoFit/>
          </a:bodyPr>
          <a:lstStyle/>
          <a:p>
            <a:r>
              <a:rPr lang="en-US" dirty="0">
                <a:solidFill>
                  <a:schemeClr val="accent1">
                    <a:lumMod val="50000"/>
                  </a:schemeClr>
                </a:solidFill>
              </a:rPr>
              <a:t>Lowest possible bias and lowest possible variance – it turns out we have a better change of doing that with a </a:t>
            </a:r>
            <a:r>
              <a:rPr lang="en-US" b="1" dirty="0">
                <a:solidFill>
                  <a:schemeClr val="accent1">
                    <a:lumMod val="50000"/>
                  </a:schemeClr>
                </a:solidFill>
              </a:rPr>
              <a:t>straight line </a:t>
            </a:r>
            <a:endParaRPr lang="en-ZA" b="1" dirty="0">
              <a:solidFill>
                <a:schemeClr val="accent1">
                  <a:lumMod val="50000"/>
                </a:schemeClr>
              </a:solidFill>
            </a:endParaRPr>
          </a:p>
        </p:txBody>
      </p:sp>
      <p:cxnSp>
        <p:nvCxnSpPr>
          <p:cNvPr id="5" name="Straight Arrow Connector 4">
            <a:extLst>
              <a:ext uri="{FF2B5EF4-FFF2-40B4-BE49-F238E27FC236}">
                <a16:creationId xmlns:a16="http://schemas.microsoft.com/office/drawing/2014/main" id="{2BB6DE61-9AB1-4EAD-939F-F05DEE3DB67B}"/>
              </a:ext>
            </a:extLst>
          </p:cNvPr>
          <p:cNvCxnSpPr/>
          <p:nvPr/>
        </p:nvCxnSpPr>
        <p:spPr>
          <a:xfrm flipV="1">
            <a:off x="738680" y="2676894"/>
            <a:ext cx="5147770" cy="25189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5ABE8FA-91BD-493C-94C8-6B2E6D3E73BC}"/>
              </a:ext>
            </a:extLst>
          </p:cNvPr>
          <p:cNvCxnSpPr>
            <a:cxnSpLocks/>
          </p:cNvCxnSpPr>
          <p:nvPr/>
        </p:nvCxnSpPr>
        <p:spPr>
          <a:xfrm>
            <a:off x="2968008" y="3719188"/>
            <a:ext cx="156536" cy="257551"/>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6FA9B8D-3658-4CB5-8A01-4636B09AAEBA}"/>
              </a:ext>
            </a:extLst>
          </p:cNvPr>
          <p:cNvCxnSpPr>
            <a:cxnSpLocks/>
          </p:cNvCxnSpPr>
          <p:nvPr/>
        </p:nvCxnSpPr>
        <p:spPr>
          <a:xfrm flipH="1" flipV="1">
            <a:off x="4280035" y="3111555"/>
            <a:ext cx="72930" cy="281719"/>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pic>
        <p:nvPicPr>
          <p:cNvPr id="60" name="Picture 59">
            <a:extLst>
              <a:ext uri="{FF2B5EF4-FFF2-40B4-BE49-F238E27FC236}">
                <a16:creationId xmlns:a16="http://schemas.microsoft.com/office/drawing/2014/main" id="{ECA05E5E-03EC-40CE-9350-2D0856C68748}"/>
              </a:ext>
            </a:extLst>
          </p:cNvPr>
          <p:cNvPicPr>
            <a:picLocks noChangeAspect="1"/>
          </p:cNvPicPr>
          <p:nvPr/>
        </p:nvPicPr>
        <p:blipFill>
          <a:blip r:embed="rId4"/>
          <a:stretch>
            <a:fillRect/>
          </a:stretch>
        </p:blipFill>
        <p:spPr>
          <a:xfrm>
            <a:off x="9864969" y="1476375"/>
            <a:ext cx="1504950" cy="3448050"/>
          </a:xfrm>
          <a:prstGeom prst="rect">
            <a:avLst/>
          </a:prstGeom>
        </p:spPr>
      </p:pic>
      <p:sp>
        <p:nvSpPr>
          <p:cNvPr id="19" name="TextBox 18">
            <a:extLst>
              <a:ext uri="{FF2B5EF4-FFF2-40B4-BE49-F238E27FC236}">
                <a16:creationId xmlns:a16="http://schemas.microsoft.com/office/drawing/2014/main" id="{4AA95A88-BA8A-45AD-8EBB-BB99C3497A9A}"/>
              </a:ext>
            </a:extLst>
          </p:cNvPr>
          <p:cNvSpPr txBox="1"/>
          <p:nvPr/>
        </p:nvSpPr>
        <p:spPr>
          <a:xfrm>
            <a:off x="9505599" y="431805"/>
            <a:ext cx="2406315" cy="923330"/>
          </a:xfrm>
          <a:prstGeom prst="rect">
            <a:avLst/>
          </a:prstGeom>
          <a:noFill/>
        </p:spPr>
        <p:txBody>
          <a:bodyPr wrap="square" rtlCol="0">
            <a:spAutoFit/>
          </a:bodyPr>
          <a:lstStyle/>
          <a:p>
            <a:r>
              <a:rPr lang="en-US" dirty="0">
                <a:solidFill>
                  <a:schemeClr val="accent1">
                    <a:lumMod val="50000"/>
                  </a:schemeClr>
                </a:solidFill>
              </a:rPr>
              <a:t>We need to build a model that looks like this barbie </a:t>
            </a:r>
            <a:endParaRPr lang="en-ZA" dirty="0">
              <a:solidFill>
                <a:schemeClr val="accent1">
                  <a:lumMod val="50000"/>
                </a:schemeClr>
              </a:solidFill>
            </a:endParaRPr>
          </a:p>
        </p:txBody>
      </p:sp>
      <p:cxnSp>
        <p:nvCxnSpPr>
          <p:cNvPr id="42" name="Straight Connector 41">
            <a:extLst>
              <a:ext uri="{FF2B5EF4-FFF2-40B4-BE49-F238E27FC236}">
                <a16:creationId xmlns:a16="http://schemas.microsoft.com/office/drawing/2014/main" id="{08B894AF-58E5-482C-B55F-6BA942E1A687}"/>
              </a:ext>
            </a:extLst>
          </p:cNvPr>
          <p:cNvCxnSpPr>
            <a:cxnSpLocks/>
          </p:cNvCxnSpPr>
          <p:nvPr/>
        </p:nvCxnSpPr>
        <p:spPr>
          <a:xfrm flipH="1" flipV="1">
            <a:off x="5095810" y="3061744"/>
            <a:ext cx="161058" cy="306960"/>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15" name="Flowchart: Connector 14">
            <a:extLst>
              <a:ext uri="{FF2B5EF4-FFF2-40B4-BE49-F238E27FC236}">
                <a16:creationId xmlns:a16="http://schemas.microsoft.com/office/drawing/2014/main" id="{3CA21480-8AC3-4392-9A1C-5AE6E0CD48AC}"/>
              </a:ext>
            </a:extLst>
          </p:cNvPr>
          <p:cNvSpPr/>
          <p:nvPr/>
        </p:nvSpPr>
        <p:spPr>
          <a:xfrm>
            <a:off x="5145985" y="3215086"/>
            <a:ext cx="194356" cy="228600"/>
          </a:xfrm>
          <a:prstGeom prst="flowChartConnecto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Rectangle 1">
            <a:extLst>
              <a:ext uri="{FF2B5EF4-FFF2-40B4-BE49-F238E27FC236}">
                <a16:creationId xmlns:a16="http://schemas.microsoft.com/office/drawing/2014/main" id="{D3554665-A58C-2C10-78F6-AA907F5754B2}"/>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6645984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7471AEE-0F75-4581-5DA7-94CA98022F8B}"/>
              </a:ext>
            </a:extLst>
          </p:cNvPr>
          <p:cNvSpPr>
            <a:spLocks noGrp="1"/>
          </p:cNvSpPr>
          <p:nvPr>
            <p:ph type="ctrTitle"/>
          </p:nvPr>
        </p:nvSpPr>
        <p:spPr>
          <a:xfrm>
            <a:off x="1314824" y="735106"/>
            <a:ext cx="10053763" cy="2928470"/>
          </a:xfrm>
        </p:spPr>
        <p:txBody>
          <a:bodyPr anchor="b">
            <a:normAutofit/>
          </a:bodyPr>
          <a:lstStyle/>
          <a:p>
            <a:pPr algn="l"/>
            <a:r>
              <a:rPr lang="en-US" sz="4800" dirty="0">
                <a:solidFill>
                  <a:srgbClr val="FFFFFF"/>
                </a:solidFill>
              </a:rPr>
              <a:t>Sweet spot</a:t>
            </a:r>
            <a:endParaRPr lang="en-ZA" sz="4800" dirty="0">
              <a:solidFill>
                <a:srgbClr val="FFFFFF"/>
              </a:solidFill>
            </a:endParaRPr>
          </a:p>
        </p:txBody>
      </p:sp>
    </p:spTree>
    <p:extLst>
      <p:ext uri="{BB962C8B-B14F-4D97-AF65-F5344CB8AC3E}">
        <p14:creationId xmlns:p14="http://schemas.microsoft.com/office/powerpoint/2010/main" val="38142499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9D12A8CB-848E-02C4-00DB-D6756C0CC480}"/>
              </a:ext>
            </a:extLst>
          </p:cNvPr>
          <p:cNvPicPr>
            <a:picLocks noChangeAspect="1"/>
          </p:cNvPicPr>
          <p:nvPr/>
        </p:nvPicPr>
        <p:blipFill>
          <a:blip r:embed="rId2"/>
          <a:stretch>
            <a:fillRect/>
          </a:stretch>
        </p:blipFill>
        <p:spPr>
          <a:xfrm>
            <a:off x="2017776" y="967042"/>
            <a:ext cx="7188199" cy="4923915"/>
          </a:xfrm>
          <a:prstGeom prst="rect">
            <a:avLst/>
          </a:prstGeom>
        </p:spPr>
      </p:pic>
      <p:sp>
        <p:nvSpPr>
          <p:cNvPr id="5" name="Rectangle 4">
            <a:extLst>
              <a:ext uri="{FF2B5EF4-FFF2-40B4-BE49-F238E27FC236}">
                <a16:creationId xmlns:a16="http://schemas.microsoft.com/office/drawing/2014/main" id="{8AF0025B-8F8E-B7A2-D19C-9E7504A46D32}"/>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338266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720A8-16C4-7C5B-F2F5-1B95DDE38CA9}"/>
              </a:ext>
            </a:extLst>
          </p:cNvPr>
          <p:cNvSpPr>
            <a:spLocks noGrp="1"/>
          </p:cNvSpPr>
          <p:nvPr>
            <p:ph type="title"/>
          </p:nvPr>
        </p:nvSpPr>
        <p:spPr/>
        <p:txBody>
          <a:bodyPr/>
          <a:lstStyle/>
          <a:p>
            <a:r>
              <a:rPr lang="en-US" dirty="0"/>
              <a:t>Classification vs Regression</a:t>
            </a:r>
            <a:endParaRPr lang="en-ZA" dirty="0"/>
          </a:p>
        </p:txBody>
      </p:sp>
      <p:graphicFrame>
        <p:nvGraphicFramePr>
          <p:cNvPr id="7" name="Table 7">
            <a:extLst>
              <a:ext uri="{FF2B5EF4-FFF2-40B4-BE49-F238E27FC236}">
                <a16:creationId xmlns:a16="http://schemas.microsoft.com/office/drawing/2014/main" id="{1489921E-3B98-E5C8-0FCB-DDB599F8743E}"/>
              </a:ext>
            </a:extLst>
          </p:cNvPr>
          <p:cNvGraphicFramePr>
            <a:graphicFrameLocks noGrp="1"/>
          </p:cNvGraphicFramePr>
          <p:nvPr>
            <p:ph idx="1"/>
          </p:nvPr>
        </p:nvGraphicFramePr>
        <p:xfrm>
          <a:off x="843379" y="1825625"/>
          <a:ext cx="10510418" cy="3854496"/>
        </p:xfrm>
        <a:graphic>
          <a:graphicData uri="http://schemas.openxmlformats.org/drawingml/2006/table">
            <a:tbl>
              <a:tblPr firstRow="1" bandRow="1">
                <a:tableStyleId>{5C22544A-7EE6-4342-B048-85BDC9FD1C3A}</a:tableStyleId>
              </a:tblPr>
              <a:tblGrid>
                <a:gridCol w="3500020">
                  <a:extLst>
                    <a:ext uri="{9D8B030D-6E8A-4147-A177-3AD203B41FA5}">
                      <a16:colId xmlns:a16="http://schemas.microsoft.com/office/drawing/2014/main" val="2373979546"/>
                    </a:ext>
                  </a:extLst>
                </a:gridCol>
                <a:gridCol w="3505199">
                  <a:extLst>
                    <a:ext uri="{9D8B030D-6E8A-4147-A177-3AD203B41FA5}">
                      <a16:colId xmlns:a16="http://schemas.microsoft.com/office/drawing/2014/main" val="4172141561"/>
                    </a:ext>
                  </a:extLst>
                </a:gridCol>
                <a:gridCol w="3505199">
                  <a:extLst>
                    <a:ext uri="{9D8B030D-6E8A-4147-A177-3AD203B41FA5}">
                      <a16:colId xmlns:a16="http://schemas.microsoft.com/office/drawing/2014/main" val="1962129656"/>
                    </a:ext>
                  </a:extLst>
                </a:gridCol>
              </a:tblGrid>
              <a:tr h="675232">
                <a:tc>
                  <a:txBody>
                    <a:bodyPr/>
                    <a:lstStyle/>
                    <a:p>
                      <a:r>
                        <a:rPr lang="en-ZA" dirty="0"/>
                        <a:t>Feature</a:t>
                      </a:r>
                    </a:p>
                  </a:txBody>
                  <a:tcPr anchor="ctr"/>
                </a:tc>
                <a:tc>
                  <a:txBody>
                    <a:bodyPr/>
                    <a:lstStyle/>
                    <a:p>
                      <a:r>
                        <a:rPr lang="en-ZA"/>
                        <a:t>Classification</a:t>
                      </a:r>
                    </a:p>
                  </a:txBody>
                  <a:tcPr anchor="ctr"/>
                </a:tc>
                <a:tc>
                  <a:txBody>
                    <a:bodyPr/>
                    <a:lstStyle/>
                    <a:p>
                      <a:r>
                        <a:rPr lang="en-ZA" dirty="0"/>
                        <a:t>Regression</a:t>
                      </a:r>
                    </a:p>
                  </a:txBody>
                  <a:tcPr anchor="ctr"/>
                </a:tc>
                <a:extLst>
                  <a:ext uri="{0D108BD9-81ED-4DB2-BD59-A6C34878D82A}">
                    <a16:rowId xmlns:a16="http://schemas.microsoft.com/office/drawing/2014/main" val="3330048279"/>
                  </a:ext>
                </a:extLst>
              </a:tr>
              <a:tr h="675232">
                <a:tc>
                  <a:txBody>
                    <a:bodyPr/>
                    <a:lstStyle/>
                    <a:p>
                      <a:r>
                        <a:rPr lang="en-ZA" b="1" dirty="0"/>
                        <a:t>Definition</a:t>
                      </a:r>
                      <a:endParaRPr lang="en-ZA" dirty="0"/>
                    </a:p>
                  </a:txBody>
                  <a:tcPr anchor="ctr"/>
                </a:tc>
                <a:tc>
                  <a:txBody>
                    <a:bodyPr/>
                    <a:lstStyle/>
                    <a:p>
                      <a:r>
                        <a:rPr lang="en-US"/>
                        <a:t>Predicts categorical labels (e.g., Yes/No, Spam/Not Spam)</a:t>
                      </a:r>
                    </a:p>
                  </a:txBody>
                  <a:tcPr anchor="ctr"/>
                </a:tc>
                <a:tc>
                  <a:txBody>
                    <a:bodyPr/>
                    <a:lstStyle/>
                    <a:p>
                      <a:r>
                        <a:rPr lang="en-US" dirty="0"/>
                        <a:t>Predicts continuous values (e.g., Price, Temperature)</a:t>
                      </a:r>
                    </a:p>
                  </a:txBody>
                  <a:tcPr anchor="ctr"/>
                </a:tc>
                <a:extLst>
                  <a:ext uri="{0D108BD9-81ED-4DB2-BD59-A6C34878D82A}">
                    <a16:rowId xmlns:a16="http://schemas.microsoft.com/office/drawing/2014/main" val="2901118914"/>
                  </a:ext>
                </a:extLst>
              </a:tr>
              <a:tr h="675232">
                <a:tc>
                  <a:txBody>
                    <a:bodyPr/>
                    <a:lstStyle/>
                    <a:p>
                      <a:r>
                        <a:rPr lang="en-ZA" b="1" dirty="0"/>
                        <a:t>Output Type</a:t>
                      </a:r>
                    </a:p>
                  </a:txBody>
                  <a:tcPr/>
                </a:tc>
                <a:tc>
                  <a:txBody>
                    <a:bodyPr/>
                    <a:lstStyle/>
                    <a:p>
                      <a:r>
                        <a:rPr lang="en-ZA" dirty="0"/>
                        <a:t>Discrete (classes or categories)</a:t>
                      </a:r>
                    </a:p>
                  </a:txBody>
                  <a:tcPr/>
                </a:tc>
                <a:tc>
                  <a:txBody>
                    <a:bodyPr/>
                    <a:lstStyle/>
                    <a:p>
                      <a:r>
                        <a:rPr lang="en-ZA" dirty="0"/>
                        <a:t>Continuous (numerical values)</a:t>
                      </a:r>
                    </a:p>
                  </a:txBody>
                  <a:tcPr/>
                </a:tc>
                <a:extLst>
                  <a:ext uri="{0D108BD9-81ED-4DB2-BD59-A6C34878D82A}">
                    <a16:rowId xmlns:a16="http://schemas.microsoft.com/office/drawing/2014/main" val="3804764975"/>
                  </a:ext>
                </a:extLst>
              </a:tr>
              <a:tr h="675232">
                <a:tc>
                  <a:txBody>
                    <a:bodyPr/>
                    <a:lstStyle/>
                    <a:p>
                      <a:r>
                        <a:rPr lang="en-ZA" b="1" dirty="0"/>
                        <a:t>Algorithms Used</a:t>
                      </a:r>
                    </a:p>
                  </a:txBody>
                  <a:tcPr/>
                </a:tc>
                <a:tc>
                  <a:txBody>
                    <a:bodyPr/>
                    <a:lstStyle/>
                    <a:p>
                      <a:r>
                        <a:rPr lang="en-US" dirty="0"/>
                        <a:t>Logistic Regression, Decision Trees, Random Forest, SVM, Neural Networks</a:t>
                      </a:r>
                      <a:endParaRPr lang="en-ZA" dirty="0"/>
                    </a:p>
                  </a:txBody>
                  <a:tcPr/>
                </a:tc>
                <a:tc>
                  <a:txBody>
                    <a:bodyPr/>
                    <a:lstStyle/>
                    <a:p>
                      <a:r>
                        <a:rPr lang="en-US" dirty="0"/>
                        <a:t>Linear Regression, Polynomial Regression, Decision Trees, Neural Networks</a:t>
                      </a:r>
                      <a:endParaRPr lang="en-ZA" dirty="0"/>
                    </a:p>
                  </a:txBody>
                  <a:tcPr/>
                </a:tc>
                <a:extLst>
                  <a:ext uri="{0D108BD9-81ED-4DB2-BD59-A6C34878D82A}">
                    <a16:rowId xmlns:a16="http://schemas.microsoft.com/office/drawing/2014/main" val="1421697313"/>
                  </a:ext>
                </a:extLst>
              </a:tr>
              <a:tr h="675232">
                <a:tc>
                  <a:txBody>
                    <a:bodyPr/>
                    <a:lstStyle/>
                    <a:p>
                      <a:r>
                        <a:rPr lang="en-ZA" b="1" dirty="0"/>
                        <a:t>Evaluation Metrics</a:t>
                      </a:r>
                    </a:p>
                  </a:txBody>
                  <a:tcPr/>
                </a:tc>
                <a:tc>
                  <a:txBody>
                    <a:bodyPr/>
                    <a:lstStyle/>
                    <a:p>
                      <a:r>
                        <a:rPr lang="en-ZA" dirty="0"/>
                        <a:t>Accuracy, Precision, Recall, F1-score, AUC-ROC</a:t>
                      </a:r>
                    </a:p>
                  </a:txBody>
                  <a:tcPr/>
                </a:tc>
                <a:tc>
                  <a:txBody>
                    <a:bodyPr/>
                    <a:lstStyle/>
                    <a:p>
                      <a:r>
                        <a:rPr lang="en-US" dirty="0"/>
                        <a:t>Mean Squared Error (MSE), R-Squared, Mean Absolute Error (MAE)</a:t>
                      </a:r>
                      <a:endParaRPr lang="en-ZA" dirty="0"/>
                    </a:p>
                  </a:txBody>
                  <a:tcPr/>
                </a:tc>
                <a:extLst>
                  <a:ext uri="{0D108BD9-81ED-4DB2-BD59-A6C34878D82A}">
                    <a16:rowId xmlns:a16="http://schemas.microsoft.com/office/drawing/2014/main" val="1590394711"/>
                  </a:ext>
                </a:extLst>
              </a:tr>
            </a:tbl>
          </a:graphicData>
        </a:graphic>
      </p:graphicFrame>
    </p:spTree>
    <p:extLst>
      <p:ext uri="{BB962C8B-B14F-4D97-AF65-F5344CB8AC3E}">
        <p14:creationId xmlns:p14="http://schemas.microsoft.com/office/powerpoint/2010/main" val="35261869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F35A57-48C9-422B-A403-BF40DF40016A}"/>
              </a:ext>
            </a:extLst>
          </p:cNvPr>
          <p:cNvPicPr>
            <a:picLocks noChangeAspect="1"/>
          </p:cNvPicPr>
          <p:nvPr/>
        </p:nvPicPr>
        <p:blipFill>
          <a:blip r:embed="rId2"/>
          <a:stretch>
            <a:fillRect/>
          </a:stretch>
        </p:blipFill>
        <p:spPr>
          <a:xfrm>
            <a:off x="1037305" y="2408094"/>
            <a:ext cx="1762125" cy="2790825"/>
          </a:xfrm>
          <a:prstGeom prst="rect">
            <a:avLst/>
          </a:prstGeom>
        </p:spPr>
      </p:pic>
      <p:sp>
        <p:nvSpPr>
          <p:cNvPr id="4" name="TextBox 3">
            <a:extLst>
              <a:ext uri="{FF2B5EF4-FFF2-40B4-BE49-F238E27FC236}">
                <a16:creationId xmlns:a16="http://schemas.microsoft.com/office/drawing/2014/main" id="{2D287942-C91B-4721-8748-DC5E5818FC69}"/>
              </a:ext>
            </a:extLst>
          </p:cNvPr>
          <p:cNvSpPr txBox="1"/>
          <p:nvPr/>
        </p:nvSpPr>
        <p:spPr>
          <a:xfrm>
            <a:off x="1037305" y="1103086"/>
            <a:ext cx="1762125" cy="1200329"/>
          </a:xfrm>
          <a:prstGeom prst="rect">
            <a:avLst/>
          </a:prstGeom>
          <a:noFill/>
        </p:spPr>
        <p:txBody>
          <a:bodyPr wrap="square" rtlCol="0">
            <a:spAutoFit/>
          </a:bodyPr>
          <a:lstStyle/>
          <a:p>
            <a:r>
              <a:rPr lang="en-US" dirty="0">
                <a:solidFill>
                  <a:schemeClr val="accent1">
                    <a:lumMod val="50000"/>
                  </a:schemeClr>
                </a:solidFill>
              </a:rPr>
              <a:t>Our jeans still fit – but they do not follow every curve</a:t>
            </a:r>
            <a:endParaRPr lang="en-ZA" dirty="0">
              <a:solidFill>
                <a:schemeClr val="accent1">
                  <a:lumMod val="50000"/>
                </a:schemeClr>
              </a:solidFill>
            </a:endParaRPr>
          </a:p>
        </p:txBody>
      </p:sp>
      <p:pic>
        <p:nvPicPr>
          <p:cNvPr id="6" name="Picture 5">
            <a:extLst>
              <a:ext uri="{FF2B5EF4-FFF2-40B4-BE49-F238E27FC236}">
                <a16:creationId xmlns:a16="http://schemas.microsoft.com/office/drawing/2014/main" id="{8D353634-3FA7-47AF-9297-0047C80906D4}"/>
              </a:ext>
            </a:extLst>
          </p:cNvPr>
          <p:cNvPicPr>
            <a:picLocks noChangeAspect="1"/>
          </p:cNvPicPr>
          <p:nvPr/>
        </p:nvPicPr>
        <p:blipFill>
          <a:blip r:embed="rId3"/>
          <a:stretch>
            <a:fillRect/>
          </a:stretch>
        </p:blipFill>
        <p:spPr>
          <a:xfrm>
            <a:off x="8928340" y="2303415"/>
            <a:ext cx="2226355" cy="2625957"/>
          </a:xfrm>
          <a:prstGeom prst="rect">
            <a:avLst/>
          </a:prstGeom>
        </p:spPr>
      </p:pic>
      <p:pic>
        <p:nvPicPr>
          <p:cNvPr id="8" name="Picture 7">
            <a:extLst>
              <a:ext uri="{FF2B5EF4-FFF2-40B4-BE49-F238E27FC236}">
                <a16:creationId xmlns:a16="http://schemas.microsoft.com/office/drawing/2014/main" id="{67641F8F-BEDA-4166-9253-243CDA9C1519}"/>
              </a:ext>
            </a:extLst>
          </p:cNvPr>
          <p:cNvPicPr>
            <a:picLocks noChangeAspect="1"/>
          </p:cNvPicPr>
          <p:nvPr/>
        </p:nvPicPr>
        <p:blipFill>
          <a:blip r:embed="rId4"/>
          <a:stretch>
            <a:fillRect/>
          </a:stretch>
        </p:blipFill>
        <p:spPr>
          <a:xfrm>
            <a:off x="4511335" y="1954280"/>
            <a:ext cx="1352550" cy="3324225"/>
          </a:xfrm>
          <a:prstGeom prst="rect">
            <a:avLst/>
          </a:prstGeom>
        </p:spPr>
      </p:pic>
      <p:pic>
        <p:nvPicPr>
          <p:cNvPr id="10" name="Picture 9">
            <a:extLst>
              <a:ext uri="{FF2B5EF4-FFF2-40B4-BE49-F238E27FC236}">
                <a16:creationId xmlns:a16="http://schemas.microsoft.com/office/drawing/2014/main" id="{DA0801BF-2DAF-489E-9E8D-07A1A861CFEE}"/>
              </a:ext>
            </a:extLst>
          </p:cNvPr>
          <p:cNvPicPr>
            <a:picLocks noChangeAspect="1"/>
          </p:cNvPicPr>
          <p:nvPr/>
        </p:nvPicPr>
        <p:blipFill>
          <a:blip r:embed="rId5"/>
          <a:stretch>
            <a:fillRect/>
          </a:stretch>
        </p:blipFill>
        <p:spPr>
          <a:xfrm>
            <a:off x="5662612" y="1712769"/>
            <a:ext cx="866775" cy="3486150"/>
          </a:xfrm>
          <a:prstGeom prst="rect">
            <a:avLst/>
          </a:prstGeom>
        </p:spPr>
      </p:pic>
      <p:pic>
        <p:nvPicPr>
          <p:cNvPr id="12" name="Picture 11">
            <a:extLst>
              <a:ext uri="{FF2B5EF4-FFF2-40B4-BE49-F238E27FC236}">
                <a16:creationId xmlns:a16="http://schemas.microsoft.com/office/drawing/2014/main" id="{70F481C4-928C-4E9E-9B7E-E01A50B9C85F}"/>
              </a:ext>
            </a:extLst>
          </p:cNvPr>
          <p:cNvPicPr>
            <a:picLocks noChangeAspect="1"/>
          </p:cNvPicPr>
          <p:nvPr/>
        </p:nvPicPr>
        <p:blipFill>
          <a:blip r:embed="rId6"/>
          <a:stretch>
            <a:fillRect/>
          </a:stretch>
        </p:blipFill>
        <p:spPr>
          <a:xfrm>
            <a:off x="6709682" y="1792355"/>
            <a:ext cx="1123950" cy="3486150"/>
          </a:xfrm>
          <a:prstGeom prst="rect">
            <a:avLst/>
          </a:prstGeom>
        </p:spPr>
      </p:pic>
      <p:sp>
        <p:nvSpPr>
          <p:cNvPr id="13" name="TextBox 12">
            <a:extLst>
              <a:ext uri="{FF2B5EF4-FFF2-40B4-BE49-F238E27FC236}">
                <a16:creationId xmlns:a16="http://schemas.microsoft.com/office/drawing/2014/main" id="{9EF8338D-639D-477B-9187-22E4EBF1121C}"/>
              </a:ext>
            </a:extLst>
          </p:cNvPr>
          <p:cNvSpPr txBox="1"/>
          <p:nvPr/>
        </p:nvSpPr>
        <p:spPr>
          <a:xfrm>
            <a:off x="5187610" y="709853"/>
            <a:ext cx="2183039" cy="923330"/>
          </a:xfrm>
          <a:prstGeom prst="rect">
            <a:avLst/>
          </a:prstGeom>
          <a:noFill/>
        </p:spPr>
        <p:txBody>
          <a:bodyPr wrap="square" rtlCol="0">
            <a:spAutoFit/>
          </a:bodyPr>
          <a:lstStyle/>
          <a:p>
            <a:r>
              <a:rPr lang="en-US" dirty="0">
                <a:solidFill>
                  <a:schemeClr val="accent1">
                    <a:lumMod val="50000"/>
                  </a:schemeClr>
                </a:solidFill>
              </a:rPr>
              <a:t>We lose some accuracy, but we can be more general </a:t>
            </a:r>
            <a:endParaRPr lang="en-ZA" dirty="0">
              <a:solidFill>
                <a:schemeClr val="accent1">
                  <a:lumMod val="50000"/>
                </a:schemeClr>
              </a:solidFill>
            </a:endParaRPr>
          </a:p>
        </p:txBody>
      </p:sp>
      <p:sp>
        <p:nvSpPr>
          <p:cNvPr id="2" name="Rectangle 1">
            <a:extLst>
              <a:ext uri="{FF2B5EF4-FFF2-40B4-BE49-F238E27FC236}">
                <a16:creationId xmlns:a16="http://schemas.microsoft.com/office/drawing/2014/main" id="{F058B1BD-B57E-B386-6D02-F6272B8B2E9F}"/>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14445734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A84B8A4-D0E5-499A-AC25-4D92C9C691B5}"/>
              </a:ext>
            </a:extLst>
          </p:cNvPr>
          <p:cNvPicPr>
            <a:picLocks noChangeAspect="1"/>
          </p:cNvPicPr>
          <p:nvPr/>
        </p:nvPicPr>
        <p:blipFill>
          <a:blip r:embed="rId2"/>
          <a:stretch>
            <a:fillRect/>
          </a:stretch>
        </p:blipFill>
        <p:spPr>
          <a:xfrm>
            <a:off x="546707" y="1719262"/>
            <a:ext cx="895350" cy="3419475"/>
          </a:xfrm>
          <a:prstGeom prst="rect">
            <a:avLst/>
          </a:prstGeom>
        </p:spPr>
      </p:pic>
      <p:pic>
        <p:nvPicPr>
          <p:cNvPr id="8" name="Picture 7">
            <a:extLst>
              <a:ext uri="{FF2B5EF4-FFF2-40B4-BE49-F238E27FC236}">
                <a16:creationId xmlns:a16="http://schemas.microsoft.com/office/drawing/2014/main" id="{3010A11E-F310-452C-887D-D3E7C9122A4F}"/>
              </a:ext>
            </a:extLst>
          </p:cNvPr>
          <p:cNvPicPr>
            <a:picLocks noChangeAspect="1"/>
          </p:cNvPicPr>
          <p:nvPr/>
        </p:nvPicPr>
        <p:blipFill>
          <a:blip r:embed="rId3"/>
          <a:stretch>
            <a:fillRect/>
          </a:stretch>
        </p:blipFill>
        <p:spPr>
          <a:xfrm>
            <a:off x="1601581" y="1719262"/>
            <a:ext cx="1314450" cy="3429000"/>
          </a:xfrm>
          <a:prstGeom prst="rect">
            <a:avLst/>
          </a:prstGeom>
        </p:spPr>
      </p:pic>
      <p:pic>
        <p:nvPicPr>
          <p:cNvPr id="9" name="Picture 8">
            <a:extLst>
              <a:ext uri="{FF2B5EF4-FFF2-40B4-BE49-F238E27FC236}">
                <a16:creationId xmlns:a16="http://schemas.microsoft.com/office/drawing/2014/main" id="{A47D8159-1674-45ED-8F4D-B99F9DC84D89}"/>
              </a:ext>
            </a:extLst>
          </p:cNvPr>
          <p:cNvPicPr>
            <a:picLocks noChangeAspect="1"/>
          </p:cNvPicPr>
          <p:nvPr/>
        </p:nvPicPr>
        <p:blipFill>
          <a:blip r:embed="rId4"/>
          <a:stretch>
            <a:fillRect/>
          </a:stretch>
        </p:blipFill>
        <p:spPr>
          <a:xfrm>
            <a:off x="3268999" y="1695449"/>
            <a:ext cx="1266825" cy="3467100"/>
          </a:xfrm>
          <a:prstGeom prst="rect">
            <a:avLst/>
          </a:prstGeom>
        </p:spPr>
      </p:pic>
      <p:sp>
        <p:nvSpPr>
          <p:cNvPr id="10" name="TextBox 9">
            <a:extLst>
              <a:ext uri="{FF2B5EF4-FFF2-40B4-BE49-F238E27FC236}">
                <a16:creationId xmlns:a16="http://schemas.microsoft.com/office/drawing/2014/main" id="{C1869A9A-D4CE-4D50-82DE-8EC10F50CAF6}"/>
              </a:ext>
            </a:extLst>
          </p:cNvPr>
          <p:cNvSpPr txBox="1"/>
          <p:nvPr/>
        </p:nvSpPr>
        <p:spPr>
          <a:xfrm>
            <a:off x="1089987" y="813146"/>
            <a:ext cx="2466474" cy="369332"/>
          </a:xfrm>
          <a:prstGeom prst="rect">
            <a:avLst/>
          </a:prstGeom>
          <a:noFill/>
        </p:spPr>
        <p:txBody>
          <a:bodyPr wrap="square" rtlCol="0">
            <a:spAutoFit/>
          </a:bodyPr>
          <a:lstStyle/>
          <a:p>
            <a:r>
              <a:rPr lang="en-US" dirty="0">
                <a:solidFill>
                  <a:schemeClr val="accent1">
                    <a:lumMod val="50000"/>
                  </a:schemeClr>
                </a:solidFill>
              </a:rPr>
              <a:t>We use 3 neighbors</a:t>
            </a:r>
            <a:endParaRPr lang="en-ZA" dirty="0">
              <a:solidFill>
                <a:schemeClr val="accent1">
                  <a:lumMod val="50000"/>
                </a:schemeClr>
              </a:solidFill>
            </a:endParaRPr>
          </a:p>
        </p:txBody>
      </p:sp>
      <p:pic>
        <p:nvPicPr>
          <p:cNvPr id="11" name="Picture 10">
            <a:extLst>
              <a:ext uri="{FF2B5EF4-FFF2-40B4-BE49-F238E27FC236}">
                <a16:creationId xmlns:a16="http://schemas.microsoft.com/office/drawing/2014/main" id="{8DF23397-5961-4DD3-BD1A-8E7A356D6CCE}"/>
              </a:ext>
            </a:extLst>
          </p:cNvPr>
          <p:cNvPicPr>
            <a:picLocks noChangeAspect="1"/>
          </p:cNvPicPr>
          <p:nvPr/>
        </p:nvPicPr>
        <p:blipFill>
          <a:blip r:embed="rId5"/>
          <a:stretch>
            <a:fillRect/>
          </a:stretch>
        </p:blipFill>
        <p:spPr>
          <a:xfrm>
            <a:off x="6055137" y="1690687"/>
            <a:ext cx="1504950" cy="3448050"/>
          </a:xfrm>
          <a:prstGeom prst="rect">
            <a:avLst/>
          </a:prstGeom>
        </p:spPr>
      </p:pic>
      <p:sp>
        <p:nvSpPr>
          <p:cNvPr id="12" name="TextBox 11">
            <a:extLst>
              <a:ext uri="{FF2B5EF4-FFF2-40B4-BE49-F238E27FC236}">
                <a16:creationId xmlns:a16="http://schemas.microsoft.com/office/drawing/2014/main" id="{EB645B12-967D-4B4B-877B-1178B90B505C}"/>
              </a:ext>
            </a:extLst>
          </p:cNvPr>
          <p:cNvSpPr txBox="1"/>
          <p:nvPr/>
        </p:nvSpPr>
        <p:spPr>
          <a:xfrm>
            <a:off x="5765892" y="965110"/>
            <a:ext cx="2466474" cy="369332"/>
          </a:xfrm>
          <a:prstGeom prst="rect">
            <a:avLst/>
          </a:prstGeom>
          <a:noFill/>
        </p:spPr>
        <p:txBody>
          <a:bodyPr wrap="square" rtlCol="0">
            <a:spAutoFit/>
          </a:bodyPr>
          <a:lstStyle/>
          <a:p>
            <a:r>
              <a:rPr lang="en-US" dirty="0">
                <a:solidFill>
                  <a:schemeClr val="accent1">
                    <a:lumMod val="50000"/>
                  </a:schemeClr>
                </a:solidFill>
              </a:rPr>
              <a:t>We build this model </a:t>
            </a:r>
            <a:endParaRPr lang="en-ZA" dirty="0">
              <a:solidFill>
                <a:schemeClr val="accent1">
                  <a:lumMod val="50000"/>
                </a:schemeClr>
              </a:solidFill>
            </a:endParaRPr>
          </a:p>
        </p:txBody>
      </p:sp>
      <p:pic>
        <p:nvPicPr>
          <p:cNvPr id="13" name="Picture 12">
            <a:extLst>
              <a:ext uri="{FF2B5EF4-FFF2-40B4-BE49-F238E27FC236}">
                <a16:creationId xmlns:a16="http://schemas.microsoft.com/office/drawing/2014/main" id="{D2EA9BFA-97D1-4571-95B2-E1A5966EF5D5}"/>
              </a:ext>
            </a:extLst>
          </p:cNvPr>
          <p:cNvPicPr>
            <a:picLocks noChangeAspect="1"/>
          </p:cNvPicPr>
          <p:nvPr/>
        </p:nvPicPr>
        <p:blipFill>
          <a:blip r:embed="rId5"/>
          <a:stretch>
            <a:fillRect/>
          </a:stretch>
        </p:blipFill>
        <p:spPr>
          <a:xfrm>
            <a:off x="9375755" y="1545090"/>
            <a:ext cx="1504950" cy="3448050"/>
          </a:xfrm>
          <a:prstGeom prst="rect">
            <a:avLst/>
          </a:prstGeom>
        </p:spPr>
      </p:pic>
      <p:sp>
        <p:nvSpPr>
          <p:cNvPr id="14" name="TextBox 13">
            <a:extLst>
              <a:ext uri="{FF2B5EF4-FFF2-40B4-BE49-F238E27FC236}">
                <a16:creationId xmlns:a16="http://schemas.microsoft.com/office/drawing/2014/main" id="{2C6350D9-4049-4448-BADD-C97B84213D33}"/>
              </a:ext>
            </a:extLst>
          </p:cNvPr>
          <p:cNvSpPr txBox="1"/>
          <p:nvPr/>
        </p:nvSpPr>
        <p:spPr>
          <a:xfrm>
            <a:off x="9082406" y="997812"/>
            <a:ext cx="2466474" cy="369332"/>
          </a:xfrm>
          <a:prstGeom prst="rect">
            <a:avLst/>
          </a:prstGeom>
          <a:noFill/>
        </p:spPr>
        <p:txBody>
          <a:bodyPr wrap="square" rtlCol="0">
            <a:spAutoFit/>
          </a:bodyPr>
          <a:lstStyle/>
          <a:p>
            <a:r>
              <a:rPr lang="en-US" dirty="0">
                <a:solidFill>
                  <a:schemeClr val="accent1">
                    <a:lumMod val="50000"/>
                  </a:schemeClr>
                </a:solidFill>
              </a:rPr>
              <a:t>We make these jeans</a:t>
            </a:r>
            <a:endParaRPr lang="en-ZA" dirty="0">
              <a:solidFill>
                <a:schemeClr val="accent1">
                  <a:lumMod val="50000"/>
                </a:schemeClr>
              </a:solidFill>
            </a:endParaRPr>
          </a:p>
        </p:txBody>
      </p:sp>
      <p:sp>
        <p:nvSpPr>
          <p:cNvPr id="2" name="Rectangle 1">
            <a:extLst>
              <a:ext uri="{FF2B5EF4-FFF2-40B4-BE49-F238E27FC236}">
                <a16:creationId xmlns:a16="http://schemas.microsoft.com/office/drawing/2014/main" id="{B64F925F-B7A8-82B9-852A-98D21CCE9848}"/>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9248238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2A07FE3D-4CD3-4A4C-877D-94F407516571}"/>
              </a:ext>
            </a:extLst>
          </p:cNvPr>
          <p:cNvPicPr>
            <a:picLocks noChangeAspect="1"/>
          </p:cNvPicPr>
          <p:nvPr/>
        </p:nvPicPr>
        <p:blipFill>
          <a:blip r:embed="rId2"/>
          <a:stretch>
            <a:fillRect/>
          </a:stretch>
        </p:blipFill>
        <p:spPr>
          <a:xfrm>
            <a:off x="223377" y="2688042"/>
            <a:ext cx="1143000" cy="3476625"/>
          </a:xfrm>
          <a:prstGeom prst="rect">
            <a:avLst/>
          </a:prstGeom>
        </p:spPr>
      </p:pic>
      <p:pic>
        <p:nvPicPr>
          <p:cNvPr id="2" name="Picture 1">
            <a:extLst>
              <a:ext uri="{FF2B5EF4-FFF2-40B4-BE49-F238E27FC236}">
                <a16:creationId xmlns:a16="http://schemas.microsoft.com/office/drawing/2014/main" id="{11EF7908-F4C5-4E75-9219-48F36B453791}"/>
              </a:ext>
            </a:extLst>
          </p:cNvPr>
          <p:cNvPicPr>
            <a:picLocks noChangeAspect="1"/>
          </p:cNvPicPr>
          <p:nvPr/>
        </p:nvPicPr>
        <p:blipFill>
          <a:blip r:embed="rId3"/>
          <a:stretch>
            <a:fillRect/>
          </a:stretch>
        </p:blipFill>
        <p:spPr>
          <a:xfrm>
            <a:off x="2487842" y="2688042"/>
            <a:ext cx="1343025" cy="3276600"/>
          </a:xfrm>
          <a:prstGeom prst="rect">
            <a:avLst/>
          </a:prstGeom>
        </p:spPr>
      </p:pic>
      <p:pic>
        <p:nvPicPr>
          <p:cNvPr id="3" name="Picture 2">
            <a:extLst>
              <a:ext uri="{FF2B5EF4-FFF2-40B4-BE49-F238E27FC236}">
                <a16:creationId xmlns:a16="http://schemas.microsoft.com/office/drawing/2014/main" id="{EE44ED4A-EBAE-4DFC-AA23-6258E10CA2BD}"/>
              </a:ext>
            </a:extLst>
          </p:cNvPr>
          <p:cNvPicPr>
            <a:picLocks noChangeAspect="1"/>
          </p:cNvPicPr>
          <p:nvPr/>
        </p:nvPicPr>
        <p:blipFill>
          <a:blip r:embed="rId4"/>
          <a:stretch>
            <a:fillRect/>
          </a:stretch>
        </p:blipFill>
        <p:spPr>
          <a:xfrm>
            <a:off x="1177493" y="2802746"/>
            <a:ext cx="895350" cy="3419475"/>
          </a:xfrm>
          <a:prstGeom prst="rect">
            <a:avLst/>
          </a:prstGeom>
        </p:spPr>
      </p:pic>
      <p:pic>
        <p:nvPicPr>
          <p:cNvPr id="5" name="Picture 4">
            <a:extLst>
              <a:ext uri="{FF2B5EF4-FFF2-40B4-BE49-F238E27FC236}">
                <a16:creationId xmlns:a16="http://schemas.microsoft.com/office/drawing/2014/main" id="{5B2F2919-3C86-4712-A185-FFA63436D4F8}"/>
              </a:ext>
            </a:extLst>
          </p:cNvPr>
          <p:cNvPicPr>
            <a:picLocks noChangeAspect="1"/>
          </p:cNvPicPr>
          <p:nvPr/>
        </p:nvPicPr>
        <p:blipFill>
          <a:blip r:embed="rId5"/>
          <a:stretch>
            <a:fillRect/>
          </a:stretch>
        </p:blipFill>
        <p:spPr>
          <a:xfrm>
            <a:off x="6222537" y="2602317"/>
            <a:ext cx="1504950" cy="3448050"/>
          </a:xfrm>
          <a:prstGeom prst="rect">
            <a:avLst/>
          </a:prstGeom>
        </p:spPr>
      </p:pic>
      <p:pic>
        <p:nvPicPr>
          <p:cNvPr id="7" name="Picture 6">
            <a:extLst>
              <a:ext uri="{FF2B5EF4-FFF2-40B4-BE49-F238E27FC236}">
                <a16:creationId xmlns:a16="http://schemas.microsoft.com/office/drawing/2014/main" id="{D8D38A5B-2CAF-48C9-A807-5C3A56CADE3E}"/>
              </a:ext>
            </a:extLst>
          </p:cNvPr>
          <p:cNvPicPr>
            <a:picLocks noChangeAspect="1"/>
          </p:cNvPicPr>
          <p:nvPr/>
        </p:nvPicPr>
        <p:blipFill>
          <a:blip r:embed="rId6"/>
          <a:stretch>
            <a:fillRect/>
          </a:stretch>
        </p:blipFill>
        <p:spPr>
          <a:xfrm>
            <a:off x="4493088" y="2797984"/>
            <a:ext cx="1314450" cy="3429000"/>
          </a:xfrm>
          <a:prstGeom prst="rect">
            <a:avLst/>
          </a:prstGeom>
        </p:spPr>
      </p:pic>
      <p:pic>
        <p:nvPicPr>
          <p:cNvPr id="9" name="Picture 8">
            <a:extLst>
              <a:ext uri="{FF2B5EF4-FFF2-40B4-BE49-F238E27FC236}">
                <a16:creationId xmlns:a16="http://schemas.microsoft.com/office/drawing/2014/main" id="{0744D57C-1FAC-4AEA-826C-8BA957B1FFB1}"/>
              </a:ext>
            </a:extLst>
          </p:cNvPr>
          <p:cNvPicPr>
            <a:picLocks noChangeAspect="1"/>
          </p:cNvPicPr>
          <p:nvPr/>
        </p:nvPicPr>
        <p:blipFill>
          <a:blip r:embed="rId7"/>
          <a:stretch>
            <a:fillRect/>
          </a:stretch>
        </p:blipFill>
        <p:spPr>
          <a:xfrm>
            <a:off x="8271536" y="2797984"/>
            <a:ext cx="1266825" cy="3467100"/>
          </a:xfrm>
          <a:prstGeom prst="rect">
            <a:avLst/>
          </a:prstGeom>
        </p:spPr>
      </p:pic>
      <p:pic>
        <p:nvPicPr>
          <p:cNvPr id="13" name="Picture 12">
            <a:extLst>
              <a:ext uri="{FF2B5EF4-FFF2-40B4-BE49-F238E27FC236}">
                <a16:creationId xmlns:a16="http://schemas.microsoft.com/office/drawing/2014/main" id="{0477E55A-4913-4202-81AB-ECB5AB14C29F}"/>
              </a:ext>
            </a:extLst>
          </p:cNvPr>
          <p:cNvPicPr>
            <a:picLocks noChangeAspect="1"/>
          </p:cNvPicPr>
          <p:nvPr/>
        </p:nvPicPr>
        <p:blipFill>
          <a:blip r:embed="rId8"/>
          <a:stretch>
            <a:fillRect/>
          </a:stretch>
        </p:blipFill>
        <p:spPr>
          <a:xfrm>
            <a:off x="9991952" y="2304823"/>
            <a:ext cx="1876425" cy="3438525"/>
          </a:xfrm>
          <a:prstGeom prst="rect">
            <a:avLst/>
          </a:prstGeom>
        </p:spPr>
      </p:pic>
      <p:pic>
        <p:nvPicPr>
          <p:cNvPr id="15" name="Picture 14" descr="Shape&#10;&#10;Description automatically generated with medium confidence">
            <a:extLst>
              <a:ext uri="{FF2B5EF4-FFF2-40B4-BE49-F238E27FC236}">
                <a16:creationId xmlns:a16="http://schemas.microsoft.com/office/drawing/2014/main" id="{1DC90860-CFBB-4C67-9CEB-80E61294385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42474" y="-5167"/>
            <a:ext cx="11292114" cy="6858000"/>
          </a:xfrm>
          <a:prstGeom prst="rect">
            <a:avLst/>
          </a:prstGeom>
        </p:spPr>
      </p:pic>
      <p:sp>
        <p:nvSpPr>
          <p:cNvPr id="17" name="TextBox 16">
            <a:extLst>
              <a:ext uri="{FF2B5EF4-FFF2-40B4-BE49-F238E27FC236}">
                <a16:creationId xmlns:a16="http://schemas.microsoft.com/office/drawing/2014/main" id="{3F89E0F7-C3E3-4B9C-A74C-618E94D84728}"/>
              </a:ext>
            </a:extLst>
          </p:cNvPr>
          <p:cNvSpPr txBox="1"/>
          <p:nvPr/>
        </p:nvSpPr>
        <p:spPr>
          <a:xfrm>
            <a:off x="5076818" y="958880"/>
            <a:ext cx="2650669" cy="646331"/>
          </a:xfrm>
          <a:prstGeom prst="rect">
            <a:avLst/>
          </a:prstGeom>
          <a:noFill/>
        </p:spPr>
        <p:txBody>
          <a:bodyPr wrap="square" rtlCol="0">
            <a:spAutoFit/>
          </a:bodyPr>
          <a:lstStyle/>
          <a:p>
            <a:r>
              <a:rPr lang="en-US" b="1" dirty="0">
                <a:solidFill>
                  <a:schemeClr val="accent1">
                    <a:lumMod val="50000"/>
                  </a:schemeClr>
                </a:solidFill>
              </a:rPr>
              <a:t>We make pants for  95% of the population…… </a:t>
            </a:r>
            <a:endParaRPr lang="en-ZA" b="1" dirty="0">
              <a:solidFill>
                <a:schemeClr val="accent1">
                  <a:lumMod val="50000"/>
                </a:schemeClr>
              </a:solidFill>
            </a:endParaRPr>
          </a:p>
        </p:txBody>
      </p:sp>
      <p:sp>
        <p:nvSpPr>
          <p:cNvPr id="4" name="Rectangle 3">
            <a:extLst>
              <a:ext uri="{FF2B5EF4-FFF2-40B4-BE49-F238E27FC236}">
                <a16:creationId xmlns:a16="http://schemas.microsoft.com/office/drawing/2014/main" id="{FAFB3013-94EE-7797-42EB-BD78857F1FB0}"/>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5585511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7471AEE-0F75-4581-5DA7-94CA98022F8B}"/>
              </a:ext>
            </a:extLst>
          </p:cNvPr>
          <p:cNvSpPr>
            <a:spLocks noGrp="1"/>
          </p:cNvSpPr>
          <p:nvPr>
            <p:ph type="ctrTitle"/>
          </p:nvPr>
        </p:nvSpPr>
        <p:spPr>
          <a:xfrm>
            <a:off x="1314824" y="735106"/>
            <a:ext cx="10053763" cy="2928470"/>
          </a:xfrm>
        </p:spPr>
        <p:txBody>
          <a:bodyPr anchor="b">
            <a:normAutofit/>
          </a:bodyPr>
          <a:lstStyle/>
          <a:p>
            <a:pPr algn="l"/>
            <a:r>
              <a:rPr lang="en-US" sz="4800" dirty="0">
                <a:solidFill>
                  <a:srgbClr val="FFFFFF"/>
                </a:solidFill>
              </a:rPr>
              <a:t>KNN: K (num) nearest neighbors</a:t>
            </a:r>
            <a:endParaRPr lang="en-ZA" sz="4800" dirty="0">
              <a:solidFill>
                <a:srgbClr val="FFFFFF"/>
              </a:solidFill>
            </a:endParaRPr>
          </a:p>
        </p:txBody>
      </p:sp>
    </p:spTree>
    <p:extLst>
      <p:ext uri="{BB962C8B-B14F-4D97-AF65-F5344CB8AC3E}">
        <p14:creationId xmlns:p14="http://schemas.microsoft.com/office/powerpoint/2010/main" val="9924682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13AB9D1-CA4C-45AD-AB00-94389019E4C8}"/>
              </a:ext>
            </a:extLst>
          </p:cNvPr>
          <p:cNvSpPr txBox="1"/>
          <p:nvPr/>
        </p:nvSpPr>
        <p:spPr>
          <a:xfrm>
            <a:off x="642938" y="642938"/>
            <a:ext cx="10904538" cy="4932363"/>
          </a:xfrm>
          <a:prstGeom prst="rect">
            <a:avLst/>
          </a:prstGeom>
          <a:noFill/>
          <a:ln>
            <a:solidFill>
              <a:schemeClr val="tx1">
                <a:lumMod val="95000"/>
                <a:lumOff val="5000"/>
              </a:schemeClr>
            </a:solidFill>
          </a:ln>
        </p:spPr>
        <p:txBody>
          <a:bodyPr wrap="square" anchor="t">
            <a:normAutofit/>
          </a:bodyPr>
          <a:lstStyle/>
          <a:p>
            <a:pPr algn="l">
              <a:lnSpc>
                <a:spcPct val="90000"/>
              </a:lnSpc>
              <a:spcAft>
                <a:spcPts val="600"/>
              </a:spcAft>
              <a:buFont typeface="+mj-lt"/>
              <a:buAutoNum type="arabicPeriod"/>
            </a:pPr>
            <a:r>
              <a:rPr lang="en-US" sz="2400" i="0">
                <a:solidFill>
                  <a:schemeClr val="accent6">
                    <a:lumMod val="75000"/>
                  </a:schemeClr>
                </a:solidFill>
                <a:effectLst/>
                <a:latin typeface="charter"/>
              </a:rPr>
              <a:t>Load the data</a:t>
            </a:r>
          </a:p>
          <a:p>
            <a:pPr algn="l">
              <a:lnSpc>
                <a:spcPct val="90000"/>
              </a:lnSpc>
              <a:spcAft>
                <a:spcPts val="600"/>
              </a:spcAft>
              <a:buFont typeface="+mj-lt"/>
              <a:buAutoNum type="arabicPeriod"/>
            </a:pPr>
            <a:r>
              <a:rPr lang="en-US" sz="2400" b="0" i="0">
                <a:solidFill>
                  <a:schemeClr val="accent6">
                    <a:lumMod val="75000"/>
                  </a:schemeClr>
                </a:solidFill>
                <a:effectLst/>
                <a:latin typeface="charter"/>
              </a:rPr>
              <a:t>Initialize K to your chosen number of neighbors</a:t>
            </a:r>
          </a:p>
          <a:p>
            <a:pPr algn="l">
              <a:lnSpc>
                <a:spcPct val="90000"/>
              </a:lnSpc>
              <a:spcAft>
                <a:spcPts val="600"/>
              </a:spcAft>
            </a:pPr>
            <a:r>
              <a:rPr lang="en-US" sz="2400" b="0" i="0">
                <a:solidFill>
                  <a:srgbClr val="7030A0"/>
                </a:solidFill>
                <a:effectLst/>
                <a:latin typeface="charter"/>
              </a:rPr>
              <a:t>3. For each example in the data</a:t>
            </a:r>
          </a:p>
          <a:p>
            <a:pPr lvl="1">
              <a:lnSpc>
                <a:spcPct val="90000"/>
              </a:lnSpc>
              <a:spcAft>
                <a:spcPts val="600"/>
              </a:spcAft>
            </a:pPr>
            <a:r>
              <a:rPr lang="en-US" sz="2400" b="0" i="0">
                <a:solidFill>
                  <a:srgbClr val="7030A0"/>
                </a:solidFill>
                <a:effectLst/>
                <a:latin typeface="charter"/>
              </a:rPr>
              <a:t>3.1 Calculate the distance between the query example and the current example from the data.</a:t>
            </a:r>
          </a:p>
          <a:p>
            <a:pPr lvl="1">
              <a:lnSpc>
                <a:spcPct val="90000"/>
              </a:lnSpc>
              <a:spcAft>
                <a:spcPts val="600"/>
              </a:spcAft>
            </a:pPr>
            <a:r>
              <a:rPr lang="en-US" sz="2400" b="0" i="0">
                <a:solidFill>
                  <a:srgbClr val="7030A0"/>
                </a:solidFill>
                <a:effectLst/>
                <a:latin typeface="charter"/>
              </a:rPr>
              <a:t>3.2 Add the distance and the index of the example to an ordered collection</a:t>
            </a:r>
          </a:p>
          <a:p>
            <a:pPr algn="l">
              <a:lnSpc>
                <a:spcPct val="90000"/>
              </a:lnSpc>
              <a:spcAft>
                <a:spcPts val="600"/>
              </a:spcAft>
            </a:pPr>
            <a:r>
              <a:rPr lang="en-US" sz="2400" b="0" i="0">
                <a:solidFill>
                  <a:schemeClr val="accent5">
                    <a:lumMod val="75000"/>
                  </a:schemeClr>
                </a:solidFill>
                <a:effectLst/>
                <a:latin typeface="charter"/>
              </a:rPr>
              <a:t>4. Sort the ordered collection of distances and indices from smallest to largest (in ascending order) by the distances</a:t>
            </a:r>
          </a:p>
          <a:p>
            <a:pPr algn="l">
              <a:lnSpc>
                <a:spcPct val="90000"/>
              </a:lnSpc>
              <a:spcAft>
                <a:spcPts val="600"/>
              </a:spcAft>
            </a:pPr>
            <a:r>
              <a:rPr lang="en-US" sz="2400" b="0" i="0">
                <a:solidFill>
                  <a:schemeClr val="accent2">
                    <a:lumMod val="75000"/>
                  </a:schemeClr>
                </a:solidFill>
                <a:effectLst/>
                <a:latin typeface="charter"/>
              </a:rPr>
              <a:t>5. Pick the first K entries from the sorted collection</a:t>
            </a:r>
          </a:p>
          <a:p>
            <a:pPr algn="l">
              <a:lnSpc>
                <a:spcPct val="90000"/>
              </a:lnSpc>
              <a:spcAft>
                <a:spcPts val="600"/>
              </a:spcAft>
            </a:pPr>
            <a:r>
              <a:rPr lang="en-US" sz="2400" b="0" i="0">
                <a:solidFill>
                  <a:schemeClr val="accent2">
                    <a:lumMod val="75000"/>
                  </a:schemeClr>
                </a:solidFill>
                <a:effectLst/>
                <a:latin typeface="charter"/>
              </a:rPr>
              <a:t>6. Get the labels of the selected K entries</a:t>
            </a:r>
          </a:p>
          <a:p>
            <a:pPr algn="l">
              <a:lnSpc>
                <a:spcPct val="90000"/>
              </a:lnSpc>
              <a:spcAft>
                <a:spcPts val="600"/>
              </a:spcAft>
            </a:pPr>
            <a:r>
              <a:rPr lang="en-US" sz="2400" b="0" i="0">
                <a:solidFill>
                  <a:srgbClr val="292929"/>
                </a:solidFill>
                <a:effectLst/>
                <a:latin typeface="charter"/>
              </a:rPr>
              <a:t>7. If regression, return the </a:t>
            </a:r>
            <a:r>
              <a:rPr lang="en-US" sz="2400" b="1" i="0">
                <a:solidFill>
                  <a:srgbClr val="292929"/>
                </a:solidFill>
                <a:effectLst/>
                <a:latin typeface="charter"/>
              </a:rPr>
              <a:t>mean </a:t>
            </a:r>
            <a:r>
              <a:rPr lang="en-US" sz="2400" b="0" i="0">
                <a:solidFill>
                  <a:srgbClr val="292929"/>
                </a:solidFill>
                <a:effectLst/>
                <a:latin typeface="charter"/>
              </a:rPr>
              <a:t>of the K labels</a:t>
            </a:r>
          </a:p>
          <a:p>
            <a:pPr algn="l">
              <a:lnSpc>
                <a:spcPct val="90000"/>
              </a:lnSpc>
              <a:spcAft>
                <a:spcPts val="600"/>
              </a:spcAft>
            </a:pPr>
            <a:r>
              <a:rPr lang="en-US" sz="2400" b="0" i="0">
                <a:solidFill>
                  <a:srgbClr val="292929"/>
                </a:solidFill>
                <a:effectLst/>
                <a:latin typeface="charter"/>
              </a:rPr>
              <a:t>8. If classification, return the </a:t>
            </a:r>
            <a:r>
              <a:rPr lang="en-US" sz="2400" b="1" i="0">
                <a:solidFill>
                  <a:srgbClr val="292929"/>
                </a:solidFill>
                <a:effectLst/>
                <a:latin typeface="charter"/>
              </a:rPr>
              <a:t>mode</a:t>
            </a:r>
            <a:r>
              <a:rPr lang="en-US" sz="2400" b="0" i="0">
                <a:solidFill>
                  <a:srgbClr val="292929"/>
                </a:solidFill>
                <a:effectLst/>
                <a:latin typeface="charter"/>
              </a:rPr>
              <a:t> of the K labels</a:t>
            </a:r>
          </a:p>
        </p:txBody>
      </p:sp>
      <p:sp>
        <p:nvSpPr>
          <p:cNvPr id="6" name="TextBox 5">
            <a:extLst>
              <a:ext uri="{FF2B5EF4-FFF2-40B4-BE49-F238E27FC236}">
                <a16:creationId xmlns:a16="http://schemas.microsoft.com/office/drawing/2014/main" id="{03FC5CB2-DF13-4F98-B001-36F7A488F786}"/>
              </a:ext>
            </a:extLst>
          </p:cNvPr>
          <p:cNvSpPr txBox="1"/>
          <p:nvPr/>
        </p:nvSpPr>
        <p:spPr>
          <a:xfrm>
            <a:off x="642938" y="5643563"/>
            <a:ext cx="6389688" cy="569913"/>
          </a:xfrm>
          <a:prstGeom prst="rect">
            <a:avLst/>
          </a:prstGeom>
          <a:noFill/>
        </p:spPr>
        <p:txBody>
          <a:bodyPr wrap="square" rtlCol="0" anchor="t">
            <a:normAutofit/>
          </a:bodyPr>
          <a:lstStyle/>
          <a:p>
            <a:pPr>
              <a:spcAft>
                <a:spcPts val="600"/>
              </a:spcAft>
            </a:pPr>
            <a:r>
              <a:rPr lang="en-US" sz="2800" dirty="0">
                <a:solidFill>
                  <a:schemeClr val="accent1">
                    <a:lumMod val="50000"/>
                  </a:schemeClr>
                </a:solidFill>
              </a:rPr>
              <a:t>* Assumes similar things exist in proximity </a:t>
            </a:r>
            <a:endParaRPr lang="en-ZA" sz="2800" dirty="0">
              <a:solidFill>
                <a:schemeClr val="accent1">
                  <a:lumMod val="50000"/>
                </a:schemeClr>
              </a:solidFill>
            </a:endParaRPr>
          </a:p>
        </p:txBody>
      </p:sp>
      <p:sp>
        <p:nvSpPr>
          <p:cNvPr id="7" name="TextBox 6">
            <a:extLst>
              <a:ext uri="{FF2B5EF4-FFF2-40B4-BE49-F238E27FC236}">
                <a16:creationId xmlns:a16="http://schemas.microsoft.com/office/drawing/2014/main" id="{9EC3FE4A-FBA5-44A5-B80B-A25B9CD24D93}"/>
              </a:ext>
            </a:extLst>
          </p:cNvPr>
          <p:cNvSpPr txBox="1"/>
          <p:nvPr/>
        </p:nvSpPr>
        <p:spPr>
          <a:xfrm>
            <a:off x="7107238" y="5643563"/>
            <a:ext cx="4440238" cy="569913"/>
          </a:xfrm>
          <a:prstGeom prst="rect">
            <a:avLst/>
          </a:prstGeom>
          <a:noFill/>
        </p:spPr>
        <p:txBody>
          <a:bodyPr wrap="square" rtlCol="0" anchor="t">
            <a:normAutofit/>
          </a:bodyPr>
          <a:lstStyle/>
          <a:p>
            <a:pPr>
              <a:spcAft>
                <a:spcPts val="600"/>
              </a:spcAft>
            </a:pPr>
            <a:r>
              <a:rPr lang="en-US" sz="2600" dirty="0">
                <a:solidFill>
                  <a:schemeClr val="accent1">
                    <a:lumMod val="50000"/>
                  </a:schemeClr>
                </a:solidFill>
              </a:rPr>
              <a:t>* Works on proximity principle </a:t>
            </a:r>
            <a:endParaRPr lang="en-ZA" sz="2600" dirty="0">
              <a:solidFill>
                <a:schemeClr val="accent1">
                  <a:lumMod val="50000"/>
                </a:schemeClr>
              </a:solidFill>
            </a:endParaRPr>
          </a:p>
        </p:txBody>
      </p:sp>
      <p:sp>
        <p:nvSpPr>
          <p:cNvPr id="2" name="Rectangle 1">
            <a:extLst>
              <a:ext uri="{FF2B5EF4-FFF2-40B4-BE49-F238E27FC236}">
                <a16:creationId xmlns:a16="http://schemas.microsoft.com/office/drawing/2014/main" id="{1DB9CE0D-4D00-491F-0EBB-B89D3EA989E8}"/>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34190621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2E09A4C-85C3-4FD8-A11A-7F26B9CDCC13}"/>
              </a:ext>
            </a:extLst>
          </p:cNvPr>
          <p:cNvPicPr>
            <a:picLocks noChangeAspect="1"/>
          </p:cNvPicPr>
          <p:nvPr/>
        </p:nvPicPr>
        <p:blipFill>
          <a:blip r:embed="rId2"/>
          <a:stretch>
            <a:fillRect/>
          </a:stretch>
        </p:blipFill>
        <p:spPr>
          <a:xfrm>
            <a:off x="557213" y="633571"/>
            <a:ext cx="1604962" cy="1738154"/>
          </a:xfrm>
          <a:prstGeom prst="rect">
            <a:avLst/>
          </a:prstGeom>
        </p:spPr>
      </p:pic>
      <p:pic>
        <p:nvPicPr>
          <p:cNvPr id="5" name="Picture 4">
            <a:extLst>
              <a:ext uri="{FF2B5EF4-FFF2-40B4-BE49-F238E27FC236}">
                <a16:creationId xmlns:a16="http://schemas.microsoft.com/office/drawing/2014/main" id="{38D5ADEE-7997-459B-8D1D-F7666F1725A3}"/>
              </a:ext>
            </a:extLst>
          </p:cNvPr>
          <p:cNvPicPr>
            <a:picLocks noChangeAspect="1"/>
          </p:cNvPicPr>
          <p:nvPr/>
        </p:nvPicPr>
        <p:blipFill>
          <a:blip r:embed="rId3"/>
          <a:stretch>
            <a:fillRect/>
          </a:stretch>
        </p:blipFill>
        <p:spPr>
          <a:xfrm>
            <a:off x="4386262" y="3819525"/>
            <a:ext cx="6819900" cy="2628900"/>
          </a:xfrm>
          <a:prstGeom prst="rect">
            <a:avLst/>
          </a:prstGeom>
        </p:spPr>
      </p:pic>
      <p:pic>
        <p:nvPicPr>
          <p:cNvPr id="7" name="Picture 6">
            <a:extLst>
              <a:ext uri="{FF2B5EF4-FFF2-40B4-BE49-F238E27FC236}">
                <a16:creationId xmlns:a16="http://schemas.microsoft.com/office/drawing/2014/main" id="{55CAA5BD-9185-4AD3-BD90-167382158A1C}"/>
              </a:ext>
            </a:extLst>
          </p:cNvPr>
          <p:cNvPicPr>
            <a:picLocks noChangeAspect="1"/>
          </p:cNvPicPr>
          <p:nvPr/>
        </p:nvPicPr>
        <p:blipFill>
          <a:blip r:embed="rId4"/>
          <a:stretch>
            <a:fillRect/>
          </a:stretch>
        </p:blipFill>
        <p:spPr>
          <a:xfrm>
            <a:off x="4586288" y="409575"/>
            <a:ext cx="6419849" cy="3036714"/>
          </a:xfrm>
          <a:prstGeom prst="rect">
            <a:avLst/>
          </a:prstGeom>
        </p:spPr>
      </p:pic>
      <p:sp>
        <p:nvSpPr>
          <p:cNvPr id="2" name="Rectangle 1">
            <a:extLst>
              <a:ext uri="{FF2B5EF4-FFF2-40B4-BE49-F238E27FC236}">
                <a16:creationId xmlns:a16="http://schemas.microsoft.com/office/drawing/2014/main" id="{BBDAB21E-7100-04E2-17DE-EEF1CF0CE706}"/>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8449871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F0482-A625-4D9A-B67E-A9A9D01E0154}"/>
              </a:ext>
            </a:extLst>
          </p:cNvPr>
          <p:cNvSpPr>
            <a:spLocks noGrp="1"/>
          </p:cNvSpPr>
          <p:nvPr>
            <p:ph type="title"/>
          </p:nvPr>
        </p:nvSpPr>
        <p:spPr>
          <a:xfrm>
            <a:off x="4732866" y="265100"/>
            <a:ext cx="7233356" cy="365856"/>
          </a:xfrm>
        </p:spPr>
        <p:txBody>
          <a:bodyPr>
            <a:normAutofit fontScale="90000"/>
          </a:bodyPr>
          <a:lstStyle/>
          <a:p>
            <a:r>
              <a:rPr lang="en-US" dirty="0"/>
              <a:t>Calculating the  Euclidian distance </a:t>
            </a:r>
            <a:endParaRPr lang="en-ZA" dirty="0"/>
          </a:p>
        </p:txBody>
      </p:sp>
      <p:sp>
        <p:nvSpPr>
          <p:cNvPr id="3" name="Content Placeholder 2">
            <a:extLst>
              <a:ext uri="{FF2B5EF4-FFF2-40B4-BE49-F238E27FC236}">
                <a16:creationId xmlns:a16="http://schemas.microsoft.com/office/drawing/2014/main" id="{D247ACB5-59D0-48C7-B443-27DFC9EADBFA}"/>
              </a:ext>
            </a:extLst>
          </p:cNvPr>
          <p:cNvSpPr>
            <a:spLocks noGrp="1"/>
          </p:cNvSpPr>
          <p:nvPr>
            <p:ph idx="1"/>
          </p:nvPr>
        </p:nvSpPr>
        <p:spPr>
          <a:xfrm>
            <a:off x="7944555" y="639411"/>
            <a:ext cx="4021667" cy="294625"/>
          </a:xfrm>
        </p:spPr>
        <p:txBody>
          <a:bodyPr>
            <a:normAutofit/>
          </a:bodyPr>
          <a:lstStyle/>
          <a:p>
            <a:pPr marL="0" indent="0">
              <a:buNone/>
            </a:pPr>
            <a:r>
              <a:rPr lang="en-ZA" sz="1400" dirty="0">
                <a:hlinkClick r:id="rId2"/>
              </a:rPr>
              <a:t>[1]https://www.youtube.com/watch?v=wTF6vzS9fy4</a:t>
            </a:r>
            <a:endParaRPr lang="en-ZA" sz="1400" dirty="0"/>
          </a:p>
          <a:p>
            <a:pPr marL="0" indent="0">
              <a:buNone/>
            </a:pPr>
            <a:endParaRPr lang="en-ZA" dirty="0"/>
          </a:p>
        </p:txBody>
      </p:sp>
      <p:pic>
        <p:nvPicPr>
          <p:cNvPr id="12" name="Graphic 11">
            <a:extLst>
              <a:ext uri="{FF2B5EF4-FFF2-40B4-BE49-F238E27FC236}">
                <a16:creationId xmlns:a16="http://schemas.microsoft.com/office/drawing/2014/main" id="{FC91591E-C09F-4751-9D75-D3D0D2AC1A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1177" y="506347"/>
            <a:ext cx="7100710" cy="5673521"/>
          </a:xfrm>
          <a:prstGeom prst="rect">
            <a:avLst/>
          </a:prstGeom>
        </p:spPr>
      </p:pic>
      <p:sp>
        <p:nvSpPr>
          <p:cNvPr id="13" name="Oval 12">
            <a:extLst>
              <a:ext uri="{FF2B5EF4-FFF2-40B4-BE49-F238E27FC236}">
                <a16:creationId xmlns:a16="http://schemas.microsoft.com/office/drawing/2014/main" id="{BAF11B9B-487E-415A-AD5C-6EE214A3434C}"/>
              </a:ext>
            </a:extLst>
          </p:cNvPr>
          <p:cNvSpPr/>
          <p:nvPr/>
        </p:nvSpPr>
        <p:spPr>
          <a:xfrm>
            <a:off x="2754489" y="4628444"/>
            <a:ext cx="124177" cy="124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Oval 16">
            <a:extLst>
              <a:ext uri="{FF2B5EF4-FFF2-40B4-BE49-F238E27FC236}">
                <a16:creationId xmlns:a16="http://schemas.microsoft.com/office/drawing/2014/main" id="{B83E57EC-4387-4894-B7B2-E48C19D677FA}"/>
              </a:ext>
            </a:extLst>
          </p:cNvPr>
          <p:cNvSpPr/>
          <p:nvPr/>
        </p:nvSpPr>
        <p:spPr>
          <a:xfrm>
            <a:off x="4730045" y="2925416"/>
            <a:ext cx="124177" cy="124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19" name="Straight Connector 18">
            <a:extLst>
              <a:ext uri="{FF2B5EF4-FFF2-40B4-BE49-F238E27FC236}">
                <a16:creationId xmlns:a16="http://schemas.microsoft.com/office/drawing/2014/main" id="{E045159C-5E03-4A63-8F33-59FD9F2CF6FA}"/>
              </a:ext>
            </a:extLst>
          </p:cNvPr>
          <p:cNvCxnSpPr>
            <a:cxnSpLocks/>
            <a:stCxn id="13" idx="3"/>
            <a:endCxn id="17" idx="7"/>
          </p:cNvCxnSpPr>
          <p:nvPr/>
        </p:nvCxnSpPr>
        <p:spPr>
          <a:xfrm flipV="1">
            <a:off x="2772674" y="2943601"/>
            <a:ext cx="2063363" cy="1790836"/>
          </a:xfrm>
          <a:prstGeom prst="line">
            <a:avLst/>
          </a:prstGeom>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ACAD084-16A3-4EE5-8E2D-B9D67FEA87FB}"/>
              </a:ext>
            </a:extLst>
          </p:cNvPr>
          <p:cNvSpPr txBox="1"/>
          <p:nvPr/>
        </p:nvSpPr>
        <p:spPr>
          <a:xfrm>
            <a:off x="4617156" y="2619022"/>
            <a:ext cx="496711" cy="369332"/>
          </a:xfrm>
          <a:prstGeom prst="rect">
            <a:avLst/>
          </a:prstGeom>
          <a:noFill/>
        </p:spPr>
        <p:txBody>
          <a:bodyPr wrap="square" rtlCol="0">
            <a:spAutoFit/>
          </a:bodyPr>
          <a:lstStyle/>
          <a:p>
            <a:r>
              <a:rPr lang="en-US" dirty="0"/>
              <a:t>6,4</a:t>
            </a:r>
            <a:endParaRPr lang="en-ZA" dirty="0"/>
          </a:p>
        </p:txBody>
      </p:sp>
      <p:sp>
        <p:nvSpPr>
          <p:cNvPr id="24" name="TextBox 23">
            <a:extLst>
              <a:ext uri="{FF2B5EF4-FFF2-40B4-BE49-F238E27FC236}">
                <a16:creationId xmlns:a16="http://schemas.microsoft.com/office/drawing/2014/main" id="{DF6982D7-6637-4785-9932-7AC0FABD2752}"/>
              </a:ext>
            </a:extLst>
          </p:cNvPr>
          <p:cNvSpPr txBox="1"/>
          <p:nvPr/>
        </p:nvSpPr>
        <p:spPr>
          <a:xfrm>
            <a:off x="2568221" y="4312307"/>
            <a:ext cx="496711" cy="369332"/>
          </a:xfrm>
          <a:prstGeom prst="rect">
            <a:avLst/>
          </a:prstGeom>
          <a:noFill/>
        </p:spPr>
        <p:txBody>
          <a:bodyPr wrap="square" rtlCol="0">
            <a:spAutoFit/>
          </a:bodyPr>
          <a:lstStyle/>
          <a:p>
            <a:r>
              <a:rPr lang="en-US" dirty="0"/>
              <a:t>2,3</a:t>
            </a:r>
            <a:endParaRPr lang="en-ZA" dirty="0"/>
          </a:p>
        </p:txBody>
      </p:sp>
      <p:sp>
        <p:nvSpPr>
          <p:cNvPr id="25" name="TextBox 24">
            <a:extLst>
              <a:ext uri="{FF2B5EF4-FFF2-40B4-BE49-F238E27FC236}">
                <a16:creationId xmlns:a16="http://schemas.microsoft.com/office/drawing/2014/main" id="{D07535AB-729B-416E-B0E6-3EA8E60FC681}"/>
              </a:ext>
            </a:extLst>
          </p:cNvPr>
          <p:cNvSpPr txBox="1"/>
          <p:nvPr/>
        </p:nvSpPr>
        <p:spPr>
          <a:xfrm>
            <a:off x="4617156" y="2411980"/>
            <a:ext cx="677333" cy="369332"/>
          </a:xfrm>
          <a:prstGeom prst="rect">
            <a:avLst/>
          </a:prstGeom>
          <a:noFill/>
        </p:spPr>
        <p:txBody>
          <a:bodyPr wrap="square" rtlCol="0">
            <a:spAutoFit/>
          </a:bodyPr>
          <a:lstStyle/>
          <a:p>
            <a:r>
              <a:rPr lang="en-US" dirty="0"/>
              <a:t>x, y</a:t>
            </a:r>
            <a:endParaRPr lang="en-ZA" dirty="0"/>
          </a:p>
        </p:txBody>
      </p:sp>
      <p:sp>
        <p:nvSpPr>
          <p:cNvPr id="27" name="TextBox 26">
            <a:extLst>
              <a:ext uri="{FF2B5EF4-FFF2-40B4-BE49-F238E27FC236}">
                <a16:creationId xmlns:a16="http://schemas.microsoft.com/office/drawing/2014/main" id="{7AFF7F4B-5D95-43F4-A0B5-3440B65F40BC}"/>
              </a:ext>
            </a:extLst>
          </p:cNvPr>
          <p:cNvSpPr txBox="1"/>
          <p:nvPr/>
        </p:nvSpPr>
        <p:spPr>
          <a:xfrm>
            <a:off x="2568221" y="4096822"/>
            <a:ext cx="677333" cy="369332"/>
          </a:xfrm>
          <a:prstGeom prst="rect">
            <a:avLst/>
          </a:prstGeom>
          <a:noFill/>
        </p:spPr>
        <p:txBody>
          <a:bodyPr wrap="square" rtlCol="0">
            <a:spAutoFit/>
          </a:bodyPr>
          <a:lstStyle/>
          <a:p>
            <a:r>
              <a:rPr lang="en-US" dirty="0"/>
              <a:t>x, y</a:t>
            </a:r>
            <a:endParaRPr lang="en-ZA" dirty="0"/>
          </a:p>
        </p:txBody>
      </p:sp>
      <p:sp>
        <p:nvSpPr>
          <p:cNvPr id="28" name="TextBox 27">
            <a:extLst>
              <a:ext uri="{FF2B5EF4-FFF2-40B4-BE49-F238E27FC236}">
                <a16:creationId xmlns:a16="http://schemas.microsoft.com/office/drawing/2014/main" id="{8C7EC600-C4F6-41F3-817E-BF7DCC65BA6F}"/>
              </a:ext>
            </a:extLst>
          </p:cNvPr>
          <p:cNvSpPr txBox="1"/>
          <p:nvPr/>
        </p:nvSpPr>
        <p:spPr>
          <a:xfrm>
            <a:off x="521177" y="5446669"/>
            <a:ext cx="801955" cy="369332"/>
          </a:xfrm>
          <a:prstGeom prst="rect">
            <a:avLst/>
          </a:prstGeom>
          <a:noFill/>
        </p:spPr>
        <p:txBody>
          <a:bodyPr wrap="square" rtlCol="0">
            <a:spAutoFit/>
          </a:bodyPr>
          <a:lstStyle/>
          <a:p>
            <a:r>
              <a:rPr lang="en-US" dirty="0"/>
              <a:t>x</a:t>
            </a:r>
            <a:endParaRPr lang="en-ZA" dirty="0"/>
          </a:p>
        </p:txBody>
      </p:sp>
      <p:sp>
        <p:nvSpPr>
          <p:cNvPr id="29" name="TextBox 28">
            <a:extLst>
              <a:ext uri="{FF2B5EF4-FFF2-40B4-BE49-F238E27FC236}">
                <a16:creationId xmlns:a16="http://schemas.microsoft.com/office/drawing/2014/main" id="{75F1298A-C706-4F3F-BB16-F094AB4A9BDC}"/>
              </a:ext>
            </a:extLst>
          </p:cNvPr>
          <p:cNvSpPr txBox="1"/>
          <p:nvPr/>
        </p:nvSpPr>
        <p:spPr>
          <a:xfrm>
            <a:off x="706823" y="838168"/>
            <a:ext cx="646913" cy="369332"/>
          </a:xfrm>
          <a:prstGeom prst="rect">
            <a:avLst/>
          </a:prstGeom>
          <a:noFill/>
        </p:spPr>
        <p:txBody>
          <a:bodyPr wrap="square" rtlCol="0">
            <a:spAutoFit/>
          </a:bodyPr>
          <a:lstStyle/>
          <a:p>
            <a:r>
              <a:rPr lang="en-US" dirty="0"/>
              <a:t>y</a:t>
            </a:r>
            <a:endParaRPr lang="en-ZA" dirty="0"/>
          </a:p>
        </p:txBody>
      </p:sp>
      <p:cxnSp>
        <p:nvCxnSpPr>
          <p:cNvPr id="31" name="Straight Arrow Connector 30">
            <a:extLst>
              <a:ext uri="{FF2B5EF4-FFF2-40B4-BE49-F238E27FC236}">
                <a16:creationId xmlns:a16="http://schemas.microsoft.com/office/drawing/2014/main" id="{65B0C4F5-4912-4844-A59F-9FCD24510156}"/>
              </a:ext>
            </a:extLst>
          </p:cNvPr>
          <p:cNvCxnSpPr/>
          <p:nvPr/>
        </p:nvCxnSpPr>
        <p:spPr>
          <a:xfrm>
            <a:off x="676219" y="1207500"/>
            <a:ext cx="0" cy="3971246"/>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EB6F79E6-D72C-4279-9D54-7412A4D6042A}"/>
              </a:ext>
            </a:extLst>
          </p:cNvPr>
          <p:cNvSpPr txBox="1"/>
          <p:nvPr/>
        </p:nvSpPr>
        <p:spPr>
          <a:xfrm>
            <a:off x="-30183" y="6517154"/>
            <a:ext cx="12222183" cy="261610"/>
          </a:xfrm>
          <a:prstGeom prst="rect">
            <a:avLst/>
          </a:prstGeom>
          <a:noFill/>
        </p:spPr>
        <p:txBody>
          <a:bodyPr wrap="square">
            <a:spAutoFit/>
          </a:bodyPr>
          <a:lstStyle/>
          <a:p>
            <a:r>
              <a:rPr lang="en-ZA" sz="1100" dirty="0">
                <a:hlinkClick r:id="rId5"/>
              </a:rPr>
              <a:t>[3] https://towardsdatascience.com/machine-learning-basics-with-the-k-nearest-neighbors-algorithm 6a6e71d01761#:~:text=KNN%20works%20by%20finding%20the,in%20the%20case%20of%20regression</a:t>
            </a:r>
            <a:endParaRPr lang="en-ZA" sz="1100" dirty="0"/>
          </a:p>
        </p:txBody>
      </p:sp>
      <p:cxnSp>
        <p:nvCxnSpPr>
          <p:cNvPr id="37" name="Straight Arrow Connector 36">
            <a:extLst>
              <a:ext uri="{FF2B5EF4-FFF2-40B4-BE49-F238E27FC236}">
                <a16:creationId xmlns:a16="http://schemas.microsoft.com/office/drawing/2014/main" id="{AD3F5486-B156-4DDD-8A46-9F6212B54632}"/>
              </a:ext>
            </a:extLst>
          </p:cNvPr>
          <p:cNvCxnSpPr/>
          <p:nvPr/>
        </p:nvCxnSpPr>
        <p:spPr>
          <a:xfrm>
            <a:off x="1003518" y="5816001"/>
            <a:ext cx="6136028" cy="0"/>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7DF35AEB-2A44-41A3-B8AF-DA956821563C}"/>
              </a:ext>
            </a:extLst>
          </p:cNvPr>
          <p:cNvSpPr txBox="1"/>
          <p:nvPr/>
        </p:nvSpPr>
        <p:spPr>
          <a:xfrm>
            <a:off x="891835" y="5919285"/>
            <a:ext cx="6227178" cy="369332"/>
          </a:xfrm>
          <a:prstGeom prst="rect">
            <a:avLst/>
          </a:prstGeom>
          <a:noFill/>
        </p:spPr>
        <p:txBody>
          <a:bodyPr wrap="square">
            <a:spAutoFit/>
          </a:bodyPr>
          <a:lstStyle/>
          <a:p>
            <a:r>
              <a:rPr lang="en-US" b="1" dirty="0"/>
              <a:t>*Slope  = change in height / change in horizontal difference </a:t>
            </a:r>
            <a:endParaRPr lang="en-ZA" b="1" dirty="0"/>
          </a:p>
        </p:txBody>
      </p:sp>
      <p:cxnSp>
        <p:nvCxnSpPr>
          <p:cNvPr id="43" name="Straight Connector 42">
            <a:extLst>
              <a:ext uri="{FF2B5EF4-FFF2-40B4-BE49-F238E27FC236}">
                <a16:creationId xmlns:a16="http://schemas.microsoft.com/office/drawing/2014/main" id="{6610F00E-23CB-48FE-ADD2-C928B56DF9A6}"/>
              </a:ext>
            </a:extLst>
          </p:cNvPr>
          <p:cNvCxnSpPr>
            <a:cxnSpLocks/>
          </p:cNvCxnSpPr>
          <p:nvPr/>
        </p:nvCxnSpPr>
        <p:spPr>
          <a:xfrm flipH="1">
            <a:off x="4850691" y="2987505"/>
            <a:ext cx="14820" cy="1765117"/>
          </a:xfrm>
          <a:prstGeom prst="line">
            <a:avLst/>
          </a:prstGeom>
          <a:ln>
            <a:prstDash val="sysDash"/>
          </a:ln>
        </p:spPr>
        <p:style>
          <a:lnRef idx="1">
            <a:schemeClr val="accent2"/>
          </a:lnRef>
          <a:fillRef idx="0">
            <a:schemeClr val="accent2"/>
          </a:fillRef>
          <a:effectRef idx="0">
            <a:schemeClr val="accent2"/>
          </a:effectRef>
          <a:fontRef idx="minor">
            <a:schemeClr val="tx1"/>
          </a:fontRef>
        </p:style>
      </p:cxnSp>
      <p:cxnSp>
        <p:nvCxnSpPr>
          <p:cNvPr id="47" name="Straight Connector 46">
            <a:extLst>
              <a:ext uri="{FF2B5EF4-FFF2-40B4-BE49-F238E27FC236}">
                <a16:creationId xmlns:a16="http://schemas.microsoft.com/office/drawing/2014/main" id="{E5BE7450-ADFE-4C5F-A506-9496C25D443C}"/>
              </a:ext>
            </a:extLst>
          </p:cNvPr>
          <p:cNvCxnSpPr>
            <a:cxnSpLocks/>
            <a:stCxn id="13" idx="5"/>
          </p:cNvCxnSpPr>
          <p:nvPr/>
        </p:nvCxnSpPr>
        <p:spPr>
          <a:xfrm>
            <a:off x="2860481" y="4734437"/>
            <a:ext cx="2024035" cy="22758"/>
          </a:xfrm>
          <a:prstGeom prst="line">
            <a:avLst/>
          </a:prstGeom>
          <a:ln>
            <a:prstDash val="sysDash"/>
          </a:ln>
        </p:spPr>
        <p:style>
          <a:lnRef idx="1">
            <a:schemeClr val="accent2"/>
          </a:lnRef>
          <a:fillRef idx="0">
            <a:schemeClr val="accent2"/>
          </a:fillRef>
          <a:effectRef idx="0">
            <a:schemeClr val="accent2"/>
          </a:effectRef>
          <a:fontRef idx="minor">
            <a:schemeClr val="tx1"/>
          </a:fontRef>
        </p:style>
      </p:cxnSp>
      <p:sp>
        <p:nvSpPr>
          <p:cNvPr id="50" name="Right Brace 49">
            <a:extLst>
              <a:ext uri="{FF2B5EF4-FFF2-40B4-BE49-F238E27FC236}">
                <a16:creationId xmlns:a16="http://schemas.microsoft.com/office/drawing/2014/main" id="{D89B2D5E-3648-441A-973D-A80139F820A7}"/>
              </a:ext>
            </a:extLst>
          </p:cNvPr>
          <p:cNvSpPr/>
          <p:nvPr/>
        </p:nvSpPr>
        <p:spPr>
          <a:xfrm>
            <a:off x="4816854" y="3076617"/>
            <a:ext cx="491894" cy="1705293"/>
          </a:xfrm>
          <a:prstGeom prst="rightBrace">
            <a:avLst/>
          </a:prstGeom>
          <a:ln>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ZA"/>
          </a:p>
        </p:txBody>
      </p:sp>
      <p:sp>
        <p:nvSpPr>
          <p:cNvPr id="51" name="Right Brace 50">
            <a:extLst>
              <a:ext uri="{FF2B5EF4-FFF2-40B4-BE49-F238E27FC236}">
                <a16:creationId xmlns:a16="http://schemas.microsoft.com/office/drawing/2014/main" id="{5BAB78C4-52BB-40C1-9D12-87BBA957A481}"/>
              </a:ext>
            </a:extLst>
          </p:cNvPr>
          <p:cNvSpPr/>
          <p:nvPr/>
        </p:nvSpPr>
        <p:spPr>
          <a:xfrm rot="5400000">
            <a:off x="3689391" y="4022473"/>
            <a:ext cx="365393" cy="1986844"/>
          </a:xfrm>
          <a:prstGeom prst="rightBrace">
            <a:avLst/>
          </a:prstGeom>
          <a:ln>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ZA"/>
          </a:p>
        </p:txBody>
      </p:sp>
      <p:sp>
        <p:nvSpPr>
          <p:cNvPr id="52" name="TextBox 51">
            <a:extLst>
              <a:ext uri="{FF2B5EF4-FFF2-40B4-BE49-F238E27FC236}">
                <a16:creationId xmlns:a16="http://schemas.microsoft.com/office/drawing/2014/main" id="{445BF78C-A6B8-4EB3-83CB-35BE2C5D3D80}"/>
              </a:ext>
            </a:extLst>
          </p:cNvPr>
          <p:cNvSpPr txBox="1"/>
          <p:nvPr/>
        </p:nvSpPr>
        <p:spPr>
          <a:xfrm>
            <a:off x="4210903" y="2536010"/>
            <a:ext cx="406253" cy="369332"/>
          </a:xfrm>
          <a:prstGeom prst="rect">
            <a:avLst/>
          </a:prstGeom>
          <a:noFill/>
        </p:spPr>
        <p:txBody>
          <a:bodyPr wrap="square" rtlCol="0">
            <a:spAutoFit/>
          </a:bodyPr>
          <a:lstStyle/>
          <a:p>
            <a:r>
              <a:rPr lang="en-US" dirty="0"/>
              <a:t>A</a:t>
            </a:r>
            <a:endParaRPr lang="en-ZA" dirty="0"/>
          </a:p>
        </p:txBody>
      </p:sp>
      <p:sp>
        <p:nvSpPr>
          <p:cNvPr id="53" name="TextBox 52">
            <a:extLst>
              <a:ext uri="{FF2B5EF4-FFF2-40B4-BE49-F238E27FC236}">
                <a16:creationId xmlns:a16="http://schemas.microsoft.com/office/drawing/2014/main" id="{A366C873-9810-4225-B906-692251C5A43A}"/>
              </a:ext>
            </a:extLst>
          </p:cNvPr>
          <p:cNvSpPr txBox="1"/>
          <p:nvPr/>
        </p:nvSpPr>
        <p:spPr>
          <a:xfrm>
            <a:off x="2212519" y="4238390"/>
            <a:ext cx="406253" cy="369332"/>
          </a:xfrm>
          <a:prstGeom prst="rect">
            <a:avLst/>
          </a:prstGeom>
          <a:noFill/>
        </p:spPr>
        <p:txBody>
          <a:bodyPr wrap="square" rtlCol="0">
            <a:spAutoFit/>
          </a:bodyPr>
          <a:lstStyle/>
          <a:p>
            <a:r>
              <a:rPr lang="en-US" dirty="0"/>
              <a:t>B</a:t>
            </a:r>
            <a:endParaRPr lang="en-ZA" dirty="0"/>
          </a:p>
        </p:txBody>
      </p:sp>
      <p:sp>
        <p:nvSpPr>
          <p:cNvPr id="54" name="TextBox 53">
            <a:extLst>
              <a:ext uri="{FF2B5EF4-FFF2-40B4-BE49-F238E27FC236}">
                <a16:creationId xmlns:a16="http://schemas.microsoft.com/office/drawing/2014/main" id="{0CB2E6F6-575F-467F-B5E2-209A65A66797}"/>
              </a:ext>
            </a:extLst>
          </p:cNvPr>
          <p:cNvSpPr txBox="1"/>
          <p:nvPr/>
        </p:nvSpPr>
        <p:spPr>
          <a:xfrm>
            <a:off x="4210903" y="2326511"/>
            <a:ext cx="986129" cy="590067"/>
          </a:xfrm>
          <a:prstGeom prst="rect">
            <a:avLst/>
          </a:prstGeom>
          <a:noFill/>
          <a:ln>
            <a:solidFill>
              <a:srgbClr val="FF0000"/>
            </a:solidFill>
          </a:ln>
        </p:spPr>
        <p:txBody>
          <a:bodyPr wrap="square" rtlCol="0">
            <a:spAutoFit/>
          </a:bodyPr>
          <a:lstStyle/>
          <a:p>
            <a:endParaRPr lang="en-ZA" dirty="0"/>
          </a:p>
        </p:txBody>
      </p:sp>
      <p:sp>
        <p:nvSpPr>
          <p:cNvPr id="55" name="TextBox 54">
            <a:extLst>
              <a:ext uri="{FF2B5EF4-FFF2-40B4-BE49-F238E27FC236}">
                <a16:creationId xmlns:a16="http://schemas.microsoft.com/office/drawing/2014/main" id="{0316F817-668B-407C-9A8D-DD616102B412}"/>
              </a:ext>
            </a:extLst>
          </p:cNvPr>
          <p:cNvSpPr txBox="1"/>
          <p:nvPr/>
        </p:nvSpPr>
        <p:spPr>
          <a:xfrm>
            <a:off x="2031253" y="4017273"/>
            <a:ext cx="986129" cy="590067"/>
          </a:xfrm>
          <a:prstGeom prst="rect">
            <a:avLst/>
          </a:prstGeom>
          <a:noFill/>
          <a:ln>
            <a:solidFill>
              <a:srgbClr val="FF0000"/>
            </a:solidFill>
          </a:ln>
        </p:spPr>
        <p:txBody>
          <a:bodyPr wrap="square" rtlCol="0">
            <a:spAutoFit/>
          </a:bodyPr>
          <a:lstStyle/>
          <a:p>
            <a:endParaRPr lang="en-ZA" dirty="0"/>
          </a:p>
        </p:txBody>
      </p:sp>
      <p:sp>
        <p:nvSpPr>
          <p:cNvPr id="56" name="TextBox 55">
            <a:extLst>
              <a:ext uri="{FF2B5EF4-FFF2-40B4-BE49-F238E27FC236}">
                <a16:creationId xmlns:a16="http://schemas.microsoft.com/office/drawing/2014/main" id="{F35C864A-03F9-4A78-978A-BC3EBA17FBB4}"/>
              </a:ext>
            </a:extLst>
          </p:cNvPr>
          <p:cNvSpPr txBox="1"/>
          <p:nvPr/>
        </p:nvSpPr>
        <p:spPr>
          <a:xfrm>
            <a:off x="5304633" y="3702773"/>
            <a:ext cx="1160684" cy="369332"/>
          </a:xfrm>
          <a:prstGeom prst="rect">
            <a:avLst/>
          </a:prstGeom>
          <a:noFill/>
        </p:spPr>
        <p:txBody>
          <a:bodyPr wrap="square" rtlCol="0">
            <a:spAutoFit/>
          </a:bodyPr>
          <a:lstStyle/>
          <a:p>
            <a:r>
              <a:rPr lang="en-US" dirty="0"/>
              <a:t>yA - yB</a:t>
            </a:r>
            <a:endParaRPr lang="en-ZA" dirty="0"/>
          </a:p>
        </p:txBody>
      </p:sp>
      <p:sp>
        <p:nvSpPr>
          <p:cNvPr id="57" name="TextBox 56">
            <a:extLst>
              <a:ext uri="{FF2B5EF4-FFF2-40B4-BE49-F238E27FC236}">
                <a16:creationId xmlns:a16="http://schemas.microsoft.com/office/drawing/2014/main" id="{D03182DF-E7A2-4610-B7EC-F54175911FDB}"/>
              </a:ext>
            </a:extLst>
          </p:cNvPr>
          <p:cNvSpPr txBox="1"/>
          <p:nvPr/>
        </p:nvSpPr>
        <p:spPr>
          <a:xfrm>
            <a:off x="3491190" y="5194185"/>
            <a:ext cx="1160684" cy="369332"/>
          </a:xfrm>
          <a:prstGeom prst="rect">
            <a:avLst/>
          </a:prstGeom>
          <a:noFill/>
        </p:spPr>
        <p:txBody>
          <a:bodyPr wrap="square" rtlCol="0">
            <a:spAutoFit/>
          </a:bodyPr>
          <a:lstStyle/>
          <a:p>
            <a:r>
              <a:rPr lang="en-US" dirty="0"/>
              <a:t>xA - xB</a:t>
            </a:r>
            <a:endParaRPr lang="en-ZA" dirty="0"/>
          </a:p>
        </p:txBody>
      </p:sp>
      <mc:AlternateContent xmlns:mc="http://schemas.openxmlformats.org/markup-compatibility/2006" xmlns:a14="http://schemas.microsoft.com/office/drawing/2010/main">
        <mc:Choice Requires="a14">
          <p:sp>
            <p:nvSpPr>
              <p:cNvPr id="61" name="TextBox 60">
                <a:extLst>
                  <a:ext uri="{FF2B5EF4-FFF2-40B4-BE49-F238E27FC236}">
                    <a16:creationId xmlns:a16="http://schemas.microsoft.com/office/drawing/2014/main" id="{1A58E98A-9001-4F91-93E0-027420CB9C7E}"/>
                  </a:ext>
                </a:extLst>
              </p:cNvPr>
              <p:cNvSpPr txBox="1"/>
              <p:nvPr/>
            </p:nvSpPr>
            <p:spPr>
              <a:xfrm>
                <a:off x="8930523" y="1786334"/>
                <a:ext cx="2659362" cy="104073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ZA" sz="3600" i="1" smtClean="0">
                          <a:latin typeface="Cambria Math" panose="02040503050406030204" pitchFamily="18" charset="0"/>
                        </a:rPr>
                        <m:t>𝑚</m:t>
                      </m:r>
                      <m:r>
                        <a:rPr lang="en-ZA" sz="3600" i="0">
                          <a:latin typeface="Cambria Math" panose="02040503050406030204" pitchFamily="18" charset="0"/>
                        </a:rPr>
                        <m:t>=</m:t>
                      </m:r>
                      <m:f>
                        <m:fPr>
                          <m:ctrlPr>
                            <a:rPr lang="en-ZA" sz="3600" i="1">
                              <a:solidFill>
                                <a:srgbClr val="836967"/>
                              </a:solidFill>
                              <a:latin typeface="Cambria Math" panose="02040503050406030204" pitchFamily="18" charset="0"/>
                            </a:rPr>
                          </m:ctrlPr>
                        </m:fPr>
                        <m:num>
                          <m:r>
                            <a:rPr lang="en-ZA" sz="3600" i="1">
                              <a:latin typeface="Cambria Math" panose="02040503050406030204" pitchFamily="18" charset="0"/>
                            </a:rPr>
                            <m:t>𝑦𝐴</m:t>
                          </m:r>
                          <m:r>
                            <a:rPr lang="en-ZA" sz="3600" i="0">
                              <a:latin typeface="Cambria Math" panose="02040503050406030204" pitchFamily="18" charset="0"/>
                            </a:rPr>
                            <m:t>−</m:t>
                          </m:r>
                          <m:r>
                            <a:rPr lang="en-ZA" sz="3600" i="1">
                              <a:latin typeface="Cambria Math" panose="02040503050406030204" pitchFamily="18" charset="0"/>
                            </a:rPr>
                            <m:t>𝑦𝐵</m:t>
                          </m:r>
                        </m:num>
                        <m:den>
                          <m:r>
                            <a:rPr lang="en-ZA" sz="3600" i="1">
                              <a:latin typeface="Cambria Math" panose="02040503050406030204" pitchFamily="18" charset="0"/>
                            </a:rPr>
                            <m:t>𝑥𝐴</m:t>
                          </m:r>
                          <m:r>
                            <a:rPr lang="en-ZA" sz="3600" i="0">
                              <a:latin typeface="Cambria Math" panose="02040503050406030204" pitchFamily="18" charset="0"/>
                            </a:rPr>
                            <m:t>−</m:t>
                          </m:r>
                          <m:r>
                            <a:rPr lang="en-ZA" sz="3600" i="1">
                              <a:latin typeface="Cambria Math" panose="02040503050406030204" pitchFamily="18" charset="0"/>
                            </a:rPr>
                            <m:t>𝑥𝐵</m:t>
                          </m:r>
                        </m:den>
                      </m:f>
                    </m:oMath>
                  </m:oMathPara>
                </a14:m>
                <a:endParaRPr lang="en-ZA" dirty="0"/>
              </a:p>
            </p:txBody>
          </p:sp>
        </mc:Choice>
        <mc:Fallback xmlns="">
          <p:sp>
            <p:nvSpPr>
              <p:cNvPr id="61" name="TextBox 60">
                <a:extLst>
                  <a:ext uri="{FF2B5EF4-FFF2-40B4-BE49-F238E27FC236}">
                    <a16:creationId xmlns:a16="http://schemas.microsoft.com/office/drawing/2014/main" id="{1A58E98A-9001-4F91-93E0-027420CB9C7E}"/>
                  </a:ext>
                </a:extLst>
              </p:cNvPr>
              <p:cNvSpPr txBox="1">
                <a:spLocks noRot="1" noChangeAspect="1" noMove="1" noResize="1" noEditPoints="1" noAdjustHandles="1" noChangeArrowheads="1" noChangeShapeType="1" noTextEdit="1"/>
              </p:cNvSpPr>
              <p:nvPr/>
            </p:nvSpPr>
            <p:spPr>
              <a:xfrm>
                <a:off x="8930523" y="1786334"/>
                <a:ext cx="2659362" cy="1040734"/>
              </a:xfrm>
              <a:prstGeom prst="rect">
                <a:avLst/>
              </a:prstGeom>
              <a:blipFill>
                <a:blip r:embed="rId6"/>
                <a:stretch>
                  <a:fillRect/>
                </a:stretch>
              </a:blipFill>
            </p:spPr>
            <p:txBody>
              <a:bodyPr/>
              <a:lstStyle/>
              <a:p>
                <a:r>
                  <a:rPr lang="en-ZA">
                    <a:noFill/>
                  </a:rPr>
                  <a:t> </a:t>
                </a:r>
              </a:p>
            </p:txBody>
          </p:sp>
        </mc:Fallback>
      </mc:AlternateContent>
      <p:sp>
        <p:nvSpPr>
          <p:cNvPr id="62" name="TextBox 61">
            <a:extLst>
              <a:ext uri="{FF2B5EF4-FFF2-40B4-BE49-F238E27FC236}">
                <a16:creationId xmlns:a16="http://schemas.microsoft.com/office/drawing/2014/main" id="{CE8DD215-E1F9-4308-800C-FAA143C6CCA0}"/>
              </a:ext>
            </a:extLst>
          </p:cNvPr>
          <p:cNvSpPr txBox="1"/>
          <p:nvPr/>
        </p:nvSpPr>
        <p:spPr>
          <a:xfrm>
            <a:off x="7119013" y="2931513"/>
            <a:ext cx="1160684" cy="523220"/>
          </a:xfrm>
          <a:prstGeom prst="rect">
            <a:avLst/>
          </a:prstGeom>
          <a:noFill/>
        </p:spPr>
        <p:txBody>
          <a:bodyPr wrap="square" rtlCol="0">
            <a:spAutoFit/>
          </a:bodyPr>
          <a:lstStyle/>
          <a:p>
            <a:endParaRPr lang="en-ZA" sz="2800" dirty="0"/>
          </a:p>
        </p:txBody>
      </p:sp>
      <p:cxnSp>
        <p:nvCxnSpPr>
          <p:cNvPr id="6" name="Straight Connector 5">
            <a:extLst>
              <a:ext uri="{FF2B5EF4-FFF2-40B4-BE49-F238E27FC236}">
                <a16:creationId xmlns:a16="http://schemas.microsoft.com/office/drawing/2014/main" id="{E37857BE-2555-4739-85BE-BEDE97A84966}"/>
              </a:ext>
            </a:extLst>
          </p:cNvPr>
          <p:cNvCxnSpPr/>
          <p:nvPr/>
        </p:nvCxnSpPr>
        <p:spPr>
          <a:xfrm flipH="1">
            <a:off x="4414029" y="4312306"/>
            <a:ext cx="4366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B7A2FAE-A30D-4EB7-9AB7-AFEAF813AB70}"/>
              </a:ext>
            </a:extLst>
          </p:cNvPr>
          <p:cNvCxnSpPr/>
          <p:nvPr/>
        </p:nvCxnSpPr>
        <p:spPr>
          <a:xfrm>
            <a:off x="4414029" y="4312306"/>
            <a:ext cx="0" cy="422131"/>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7E2E3B7-56E6-4AAD-91A9-937165905EAC}"/>
                  </a:ext>
                </a:extLst>
              </p:cNvPr>
              <p:cNvSpPr txBox="1"/>
              <p:nvPr/>
            </p:nvSpPr>
            <p:spPr>
              <a:xfrm>
                <a:off x="8935035" y="1238155"/>
                <a:ext cx="2615238" cy="55399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pt-BR" sz="3600" i="1" smtClean="0">
                              <a:latin typeface="Cambria Math" panose="02040503050406030204" pitchFamily="18" charset="0"/>
                            </a:rPr>
                          </m:ctrlPr>
                        </m:sSupPr>
                        <m:e>
                          <m:r>
                            <a:rPr lang="pt-BR" sz="3600" i="1" smtClean="0">
                              <a:latin typeface="Cambria Math" panose="02040503050406030204" pitchFamily="18" charset="0"/>
                            </a:rPr>
                            <m:t>𝑎</m:t>
                          </m:r>
                        </m:e>
                        <m:sup>
                          <m:r>
                            <a:rPr lang="pt-BR" sz="3600" i="1" smtClean="0">
                              <a:latin typeface="Cambria Math" panose="02040503050406030204" pitchFamily="18" charset="0"/>
                            </a:rPr>
                            <m:t>2</m:t>
                          </m:r>
                        </m:sup>
                      </m:sSup>
                      <m:r>
                        <a:rPr lang="pt-BR" sz="3600" i="1" smtClean="0">
                          <a:latin typeface="Cambria Math" panose="02040503050406030204" pitchFamily="18" charset="0"/>
                        </a:rPr>
                        <m:t>+</m:t>
                      </m:r>
                      <m:sSup>
                        <m:sSupPr>
                          <m:ctrlPr>
                            <a:rPr lang="pt-BR" sz="3600" i="1" smtClean="0">
                              <a:latin typeface="Cambria Math" panose="02040503050406030204" pitchFamily="18" charset="0"/>
                            </a:rPr>
                          </m:ctrlPr>
                        </m:sSupPr>
                        <m:e>
                          <m:r>
                            <a:rPr lang="pt-BR" sz="3600" i="1" smtClean="0">
                              <a:latin typeface="Cambria Math" panose="02040503050406030204" pitchFamily="18" charset="0"/>
                            </a:rPr>
                            <m:t>𝑏</m:t>
                          </m:r>
                        </m:e>
                        <m:sup>
                          <m:r>
                            <a:rPr lang="pt-BR" sz="3600" i="1" smtClean="0">
                              <a:latin typeface="Cambria Math" panose="02040503050406030204" pitchFamily="18" charset="0"/>
                            </a:rPr>
                            <m:t>2</m:t>
                          </m:r>
                        </m:sup>
                      </m:sSup>
                      <m:r>
                        <a:rPr lang="pt-BR" sz="3600" i="1" smtClean="0">
                          <a:latin typeface="Cambria Math" panose="02040503050406030204" pitchFamily="18" charset="0"/>
                        </a:rPr>
                        <m:t>=</m:t>
                      </m:r>
                      <m:sSup>
                        <m:sSupPr>
                          <m:ctrlPr>
                            <a:rPr lang="pt-BR" sz="3600" i="1" smtClean="0">
                              <a:latin typeface="Cambria Math" panose="02040503050406030204" pitchFamily="18" charset="0"/>
                            </a:rPr>
                          </m:ctrlPr>
                        </m:sSupPr>
                        <m:e>
                          <m:r>
                            <a:rPr lang="pt-BR" sz="3600" i="1" smtClean="0">
                              <a:latin typeface="Cambria Math" panose="02040503050406030204" pitchFamily="18" charset="0"/>
                            </a:rPr>
                            <m:t>𝑐</m:t>
                          </m:r>
                        </m:e>
                        <m:sup>
                          <m:r>
                            <a:rPr lang="pt-BR" sz="3600" i="1" smtClean="0">
                              <a:latin typeface="Cambria Math" panose="02040503050406030204" pitchFamily="18" charset="0"/>
                            </a:rPr>
                            <m:t>2</m:t>
                          </m:r>
                        </m:sup>
                      </m:sSup>
                    </m:oMath>
                  </m:oMathPara>
                </a14:m>
                <a:endParaRPr lang="en-ZA" sz="3600" dirty="0"/>
              </a:p>
            </p:txBody>
          </p:sp>
        </mc:Choice>
        <mc:Fallback xmlns="">
          <p:sp>
            <p:nvSpPr>
              <p:cNvPr id="9" name="TextBox 8">
                <a:extLst>
                  <a:ext uri="{FF2B5EF4-FFF2-40B4-BE49-F238E27FC236}">
                    <a16:creationId xmlns:a16="http://schemas.microsoft.com/office/drawing/2014/main" id="{07E2E3B7-56E6-4AAD-91A9-937165905EAC}"/>
                  </a:ext>
                </a:extLst>
              </p:cNvPr>
              <p:cNvSpPr txBox="1">
                <a:spLocks noRot="1" noChangeAspect="1" noMove="1" noResize="1" noEditPoints="1" noAdjustHandles="1" noChangeArrowheads="1" noChangeShapeType="1" noTextEdit="1"/>
              </p:cNvSpPr>
              <p:nvPr/>
            </p:nvSpPr>
            <p:spPr>
              <a:xfrm>
                <a:off x="8935035" y="1238155"/>
                <a:ext cx="2615238" cy="553998"/>
              </a:xfrm>
              <a:prstGeom prst="rect">
                <a:avLst/>
              </a:prstGeom>
              <a:blipFill>
                <a:blip r:embed="rId7"/>
                <a:stretch>
                  <a:fillRect/>
                </a:stretch>
              </a:blipFill>
            </p:spPr>
            <p:txBody>
              <a:bodyPr/>
              <a:lstStyle/>
              <a:p>
                <a:r>
                  <a:rPr lang="en-ZA">
                    <a:noFill/>
                  </a:rPr>
                  <a:t> </a:t>
                </a:r>
              </a:p>
            </p:txBody>
          </p:sp>
        </mc:Fallback>
      </mc:AlternateContent>
      <p:sp>
        <p:nvSpPr>
          <p:cNvPr id="10" name="TextBox 9">
            <a:extLst>
              <a:ext uri="{FF2B5EF4-FFF2-40B4-BE49-F238E27FC236}">
                <a16:creationId xmlns:a16="http://schemas.microsoft.com/office/drawing/2014/main" id="{B88A3CEE-9D2F-426A-B5FB-917B701EBFF7}"/>
              </a:ext>
            </a:extLst>
          </p:cNvPr>
          <p:cNvSpPr txBox="1"/>
          <p:nvPr/>
        </p:nvSpPr>
        <p:spPr>
          <a:xfrm>
            <a:off x="3431822" y="3451283"/>
            <a:ext cx="489498" cy="369332"/>
          </a:xfrm>
          <a:prstGeom prst="rect">
            <a:avLst/>
          </a:prstGeom>
          <a:solidFill>
            <a:schemeClr val="bg1"/>
          </a:solidFill>
          <a:ln>
            <a:solidFill>
              <a:srgbClr val="FF0000"/>
            </a:solidFill>
          </a:ln>
        </p:spPr>
        <p:txBody>
          <a:bodyPr wrap="square" rtlCol="0">
            <a:spAutoFit/>
          </a:bodyPr>
          <a:lstStyle/>
          <a:p>
            <a:r>
              <a:rPr lang="en-US" b="1" dirty="0"/>
              <a:t>C</a:t>
            </a:r>
            <a:endParaRPr lang="en-ZA" b="1" dirty="0"/>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D522A663-F548-41B2-9DE5-829F561D16E8}"/>
                  </a:ext>
                </a:extLst>
              </p:cNvPr>
              <p:cNvSpPr txBox="1"/>
              <p:nvPr/>
            </p:nvSpPr>
            <p:spPr>
              <a:xfrm>
                <a:off x="8885889" y="3005724"/>
                <a:ext cx="2664384"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ZA" sz="3600" i="1" smtClean="0">
                              <a:solidFill>
                                <a:srgbClr val="836967"/>
                              </a:solidFill>
                              <a:latin typeface="Cambria Math" panose="02040503050406030204" pitchFamily="18" charset="0"/>
                            </a:rPr>
                          </m:ctrlPr>
                        </m:sSupPr>
                        <m:e>
                          <m:r>
                            <a:rPr lang="en-ZA" sz="3600" i="1">
                              <a:latin typeface="Cambria Math" panose="02040503050406030204" pitchFamily="18" charset="0"/>
                            </a:rPr>
                            <m:t>𝑐</m:t>
                          </m:r>
                        </m:e>
                        <m:sup>
                          <m:r>
                            <a:rPr lang="en-ZA" sz="3600" i="0">
                              <a:latin typeface="Cambria Math" panose="02040503050406030204" pitchFamily="18" charset="0"/>
                            </a:rPr>
                            <m:t>2</m:t>
                          </m:r>
                        </m:sup>
                      </m:sSup>
                      <m:r>
                        <a:rPr lang="en-ZA" sz="3600" i="0">
                          <a:latin typeface="Cambria Math" panose="02040503050406030204" pitchFamily="18" charset="0"/>
                        </a:rPr>
                        <m:t>=</m:t>
                      </m:r>
                      <m:sSup>
                        <m:sSupPr>
                          <m:ctrlPr>
                            <a:rPr lang="en-ZA" sz="3600" i="1">
                              <a:solidFill>
                                <a:srgbClr val="836967"/>
                              </a:solidFill>
                              <a:latin typeface="Cambria Math" panose="02040503050406030204" pitchFamily="18" charset="0"/>
                            </a:rPr>
                          </m:ctrlPr>
                        </m:sSupPr>
                        <m:e>
                          <m:r>
                            <a:rPr lang="en-ZA" sz="3600" i="1">
                              <a:latin typeface="Cambria Math" panose="02040503050406030204" pitchFamily="18" charset="0"/>
                            </a:rPr>
                            <m:t>𝑎</m:t>
                          </m:r>
                        </m:e>
                        <m:sup>
                          <m:r>
                            <a:rPr lang="en-ZA" sz="3600" i="0">
                              <a:latin typeface="Cambria Math" panose="02040503050406030204" pitchFamily="18" charset="0"/>
                            </a:rPr>
                            <m:t>2</m:t>
                          </m:r>
                        </m:sup>
                      </m:sSup>
                      <m:r>
                        <a:rPr lang="en-ZA" sz="3600" i="0">
                          <a:latin typeface="Cambria Math" panose="02040503050406030204" pitchFamily="18" charset="0"/>
                        </a:rPr>
                        <m:t>+</m:t>
                      </m:r>
                      <m:sSup>
                        <m:sSupPr>
                          <m:ctrlPr>
                            <a:rPr lang="en-ZA" sz="3600" i="1">
                              <a:solidFill>
                                <a:srgbClr val="836967"/>
                              </a:solidFill>
                              <a:latin typeface="Cambria Math" panose="02040503050406030204" pitchFamily="18" charset="0"/>
                            </a:rPr>
                          </m:ctrlPr>
                        </m:sSupPr>
                        <m:e>
                          <m:r>
                            <a:rPr lang="en-ZA" sz="3600" i="1">
                              <a:latin typeface="Cambria Math" panose="02040503050406030204" pitchFamily="18" charset="0"/>
                            </a:rPr>
                            <m:t>𝑏</m:t>
                          </m:r>
                        </m:e>
                        <m:sup>
                          <m:r>
                            <a:rPr lang="en-ZA" sz="3600" i="0">
                              <a:latin typeface="Cambria Math" panose="02040503050406030204" pitchFamily="18" charset="0"/>
                            </a:rPr>
                            <m:t>2</m:t>
                          </m:r>
                        </m:sup>
                      </m:sSup>
                    </m:oMath>
                  </m:oMathPara>
                </a14:m>
                <a:endParaRPr lang="en-ZA" sz="3600" dirty="0"/>
              </a:p>
            </p:txBody>
          </p:sp>
        </mc:Choice>
        <mc:Fallback xmlns="">
          <p:sp>
            <p:nvSpPr>
              <p:cNvPr id="11" name="TextBox 10">
                <a:extLst>
                  <a:ext uri="{FF2B5EF4-FFF2-40B4-BE49-F238E27FC236}">
                    <a16:creationId xmlns:a16="http://schemas.microsoft.com/office/drawing/2014/main" id="{D522A663-F548-41B2-9DE5-829F561D16E8}"/>
                  </a:ext>
                </a:extLst>
              </p:cNvPr>
              <p:cNvSpPr txBox="1">
                <a:spLocks noRot="1" noChangeAspect="1" noMove="1" noResize="1" noEditPoints="1" noAdjustHandles="1" noChangeArrowheads="1" noChangeShapeType="1" noTextEdit="1"/>
              </p:cNvSpPr>
              <p:nvPr/>
            </p:nvSpPr>
            <p:spPr>
              <a:xfrm>
                <a:off x="8885889" y="3005724"/>
                <a:ext cx="2664384" cy="553998"/>
              </a:xfrm>
              <a:prstGeom prst="rect">
                <a:avLst/>
              </a:prstGeom>
              <a:blipFill>
                <a:blip r:embed="rId8"/>
                <a:stretch>
                  <a:fillRect/>
                </a:stretch>
              </a:blipFill>
            </p:spPr>
            <p:txBody>
              <a:bodyPr/>
              <a:lstStyle/>
              <a:p>
                <a:r>
                  <a:rPr lang="en-ZA">
                    <a:noFill/>
                  </a:rPr>
                  <a:t> </a:t>
                </a:r>
              </a:p>
            </p:txBody>
          </p:sp>
        </mc:Fallback>
      </mc:AlternateContent>
      <p:sp>
        <p:nvSpPr>
          <p:cNvPr id="44" name="TextBox 43">
            <a:extLst>
              <a:ext uri="{FF2B5EF4-FFF2-40B4-BE49-F238E27FC236}">
                <a16:creationId xmlns:a16="http://schemas.microsoft.com/office/drawing/2014/main" id="{E4FEA8E2-6643-4AF7-904F-7ED78B1B6497}"/>
              </a:ext>
            </a:extLst>
          </p:cNvPr>
          <p:cNvSpPr txBox="1"/>
          <p:nvPr/>
        </p:nvSpPr>
        <p:spPr>
          <a:xfrm>
            <a:off x="7246936" y="3066366"/>
            <a:ext cx="2238297" cy="523220"/>
          </a:xfrm>
          <a:prstGeom prst="rect">
            <a:avLst/>
          </a:prstGeom>
          <a:noFill/>
        </p:spPr>
        <p:txBody>
          <a:bodyPr wrap="square" rtlCol="0">
            <a:spAutoFit/>
          </a:bodyPr>
          <a:lstStyle/>
          <a:p>
            <a:r>
              <a:rPr lang="en-US" sz="2800" dirty="0"/>
              <a:t>Flip it  :</a:t>
            </a:r>
            <a:endParaRPr lang="en-ZA" sz="2800" dirty="0"/>
          </a:p>
        </p:txBody>
      </p:sp>
      <p:sp>
        <p:nvSpPr>
          <p:cNvPr id="45" name="TextBox 44">
            <a:extLst>
              <a:ext uri="{FF2B5EF4-FFF2-40B4-BE49-F238E27FC236}">
                <a16:creationId xmlns:a16="http://schemas.microsoft.com/office/drawing/2014/main" id="{1DE6C281-6EA6-4B93-98A3-837A7D267224}"/>
              </a:ext>
            </a:extLst>
          </p:cNvPr>
          <p:cNvSpPr txBox="1"/>
          <p:nvPr/>
        </p:nvSpPr>
        <p:spPr>
          <a:xfrm>
            <a:off x="6789838" y="1282445"/>
            <a:ext cx="2238297" cy="523220"/>
          </a:xfrm>
          <a:prstGeom prst="rect">
            <a:avLst/>
          </a:prstGeom>
          <a:noFill/>
        </p:spPr>
        <p:txBody>
          <a:bodyPr wrap="square" rtlCol="0">
            <a:spAutoFit/>
          </a:bodyPr>
          <a:lstStyle/>
          <a:p>
            <a:r>
              <a:rPr lang="en-US" sz="2800" dirty="0"/>
              <a:t>Pythagoras :</a:t>
            </a:r>
            <a:endParaRPr lang="en-ZA" sz="2800" dirty="0"/>
          </a:p>
        </p:txBody>
      </p:sp>
      <p:sp>
        <p:nvSpPr>
          <p:cNvPr id="46" name="TextBox 45">
            <a:extLst>
              <a:ext uri="{FF2B5EF4-FFF2-40B4-BE49-F238E27FC236}">
                <a16:creationId xmlns:a16="http://schemas.microsoft.com/office/drawing/2014/main" id="{88E6BAC3-DF81-4890-89E9-4CC0E706C0BD}"/>
              </a:ext>
            </a:extLst>
          </p:cNvPr>
          <p:cNvSpPr txBox="1"/>
          <p:nvPr/>
        </p:nvSpPr>
        <p:spPr>
          <a:xfrm>
            <a:off x="5700742" y="2094088"/>
            <a:ext cx="3132677" cy="523220"/>
          </a:xfrm>
          <a:prstGeom prst="rect">
            <a:avLst/>
          </a:prstGeom>
          <a:noFill/>
        </p:spPr>
        <p:txBody>
          <a:bodyPr wrap="square" rtlCol="0">
            <a:spAutoFit/>
          </a:bodyPr>
          <a:lstStyle/>
          <a:p>
            <a:r>
              <a:rPr lang="en-US" sz="2800" dirty="0"/>
              <a:t>Borrow from slope :</a:t>
            </a:r>
            <a:endParaRPr lang="en-ZA" sz="2800" dirty="0"/>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BB335D6D-1A16-4C49-B663-1888FC965DE8}"/>
                  </a:ext>
                </a:extLst>
              </p:cNvPr>
              <p:cNvSpPr txBox="1"/>
              <p:nvPr/>
            </p:nvSpPr>
            <p:spPr>
              <a:xfrm>
                <a:off x="6485958" y="4038410"/>
                <a:ext cx="5357044"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ZA" sz="3200" i="1" smtClean="0">
                              <a:solidFill>
                                <a:srgbClr val="836967"/>
                              </a:solidFill>
                              <a:latin typeface="Cambria Math" panose="02040503050406030204" pitchFamily="18" charset="0"/>
                            </a:rPr>
                          </m:ctrlPr>
                        </m:sSupPr>
                        <m:e>
                          <m:r>
                            <a:rPr lang="en-ZA" sz="3200" i="1">
                              <a:latin typeface="Cambria Math" panose="02040503050406030204" pitchFamily="18" charset="0"/>
                            </a:rPr>
                            <m:t>𝐶</m:t>
                          </m:r>
                        </m:e>
                        <m:sup>
                          <m:r>
                            <a:rPr lang="en-ZA" sz="3200" i="0">
                              <a:latin typeface="Cambria Math" panose="02040503050406030204" pitchFamily="18" charset="0"/>
                            </a:rPr>
                            <m:t>2</m:t>
                          </m:r>
                        </m:sup>
                      </m:sSup>
                      <m:r>
                        <a:rPr lang="en-ZA" sz="3200" i="0">
                          <a:latin typeface="Cambria Math" panose="02040503050406030204" pitchFamily="18" charset="0"/>
                        </a:rPr>
                        <m:t>=</m:t>
                      </m:r>
                      <m:sSup>
                        <m:sSupPr>
                          <m:ctrlPr>
                            <a:rPr lang="en-ZA" sz="3200" i="1">
                              <a:solidFill>
                                <a:srgbClr val="836967"/>
                              </a:solidFill>
                              <a:latin typeface="Cambria Math" panose="02040503050406030204" pitchFamily="18" charset="0"/>
                            </a:rPr>
                          </m:ctrlPr>
                        </m:sSupPr>
                        <m:e>
                          <m:d>
                            <m:dPr>
                              <m:ctrlPr>
                                <a:rPr lang="en-ZA" sz="3200" i="1">
                                  <a:solidFill>
                                    <a:srgbClr val="836967"/>
                                  </a:solidFill>
                                  <a:latin typeface="Cambria Math" panose="02040503050406030204" pitchFamily="18" charset="0"/>
                                </a:rPr>
                              </m:ctrlPr>
                            </m:dPr>
                            <m:e>
                              <m:sSub>
                                <m:sSubPr>
                                  <m:ctrlPr>
                                    <a:rPr lang="en-ZA" sz="3200" i="1">
                                      <a:solidFill>
                                        <a:srgbClr val="836967"/>
                                      </a:solidFill>
                                      <a:latin typeface="Cambria Math" panose="02040503050406030204" pitchFamily="18" charset="0"/>
                                    </a:rPr>
                                  </m:ctrlPr>
                                </m:sSubPr>
                                <m:e>
                                  <m:r>
                                    <a:rPr lang="en-ZA" sz="3200" i="1">
                                      <a:latin typeface="Cambria Math" panose="02040503050406030204" pitchFamily="18" charset="0"/>
                                    </a:rPr>
                                    <m:t>𝑋</m:t>
                                  </m:r>
                                </m:e>
                                <m:sub>
                                  <m:r>
                                    <a:rPr lang="en-ZA" sz="3200" i="1">
                                      <a:latin typeface="Cambria Math" panose="02040503050406030204" pitchFamily="18" charset="0"/>
                                    </a:rPr>
                                    <m:t>𝐴</m:t>
                                  </m:r>
                                </m:sub>
                              </m:sSub>
                              <m:r>
                                <a:rPr lang="en-ZA" sz="3200" i="0">
                                  <a:latin typeface="Cambria Math" panose="02040503050406030204" pitchFamily="18" charset="0"/>
                                </a:rPr>
                                <m:t>−</m:t>
                              </m:r>
                              <m:sSub>
                                <m:sSubPr>
                                  <m:ctrlPr>
                                    <a:rPr lang="en-ZA" sz="3200" i="1">
                                      <a:solidFill>
                                        <a:srgbClr val="836967"/>
                                      </a:solidFill>
                                      <a:latin typeface="Cambria Math" panose="02040503050406030204" pitchFamily="18" charset="0"/>
                                    </a:rPr>
                                  </m:ctrlPr>
                                </m:sSubPr>
                                <m:e>
                                  <m:r>
                                    <a:rPr lang="en-ZA" sz="3200" i="1">
                                      <a:latin typeface="Cambria Math" panose="02040503050406030204" pitchFamily="18" charset="0"/>
                                    </a:rPr>
                                    <m:t>𝑋</m:t>
                                  </m:r>
                                </m:e>
                                <m:sub>
                                  <m:r>
                                    <a:rPr lang="en-ZA" sz="3200" i="1">
                                      <a:latin typeface="Cambria Math" panose="02040503050406030204" pitchFamily="18" charset="0"/>
                                    </a:rPr>
                                    <m:t>𝐵</m:t>
                                  </m:r>
                                </m:sub>
                              </m:sSub>
                            </m:e>
                          </m:d>
                        </m:e>
                        <m:sup>
                          <m:r>
                            <a:rPr lang="en-ZA" sz="3200" i="0">
                              <a:latin typeface="Cambria Math" panose="02040503050406030204" pitchFamily="18" charset="0"/>
                            </a:rPr>
                            <m:t>2</m:t>
                          </m:r>
                        </m:sup>
                      </m:sSup>
                      <m:r>
                        <a:rPr lang="en-ZA" sz="3200" i="0">
                          <a:latin typeface="Cambria Math" panose="02040503050406030204" pitchFamily="18" charset="0"/>
                        </a:rPr>
                        <m:t>−</m:t>
                      </m:r>
                      <m:sSup>
                        <m:sSupPr>
                          <m:ctrlPr>
                            <a:rPr lang="en-ZA" sz="3200" i="1">
                              <a:solidFill>
                                <a:srgbClr val="836967"/>
                              </a:solidFill>
                              <a:latin typeface="Cambria Math" panose="02040503050406030204" pitchFamily="18" charset="0"/>
                            </a:rPr>
                          </m:ctrlPr>
                        </m:sSupPr>
                        <m:e>
                          <m:d>
                            <m:dPr>
                              <m:ctrlPr>
                                <a:rPr lang="en-ZA" sz="3200" i="1">
                                  <a:solidFill>
                                    <a:srgbClr val="836967"/>
                                  </a:solidFill>
                                  <a:latin typeface="Cambria Math" panose="02040503050406030204" pitchFamily="18" charset="0"/>
                                </a:rPr>
                              </m:ctrlPr>
                            </m:dPr>
                            <m:e>
                              <m:sSub>
                                <m:sSubPr>
                                  <m:ctrlPr>
                                    <a:rPr lang="en-ZA" sz="3200" i="1">
                                      <a:solidFill>
                                        <a:srgbClr val="836967"/>
                                      </a:solidFill>
                                      <a:latin typeface="Cambria Math" panose="02040503050406030204" pitchFamily="18" charset="0"/>
                                    </a:rPr>
                                  </m:ctrlPr>
                                </m:sSubPr>
                                <m:e>
                                  <m:r>
                                    <a:rPr lang="en-ZA" sz="3200" i="1">
                                      <a:latin typeface="Cambria Math" panose="02040503050406030204" pitchFamily="18" charset="0"/>
                                    </a:rPr>
                                    <m:t>𝑌</m:t>
                                  </m:r>
                                </m:e>
                                <m:sub>
                                  <m:r>
                                    <a:rPr lang="en-ZA" sz="3200" i="1">
                                      <a:latin typeface="Cambria Math" panose="02040503050406030204" pitchFamily="18" charset="0"/>
                                    </a:rPr>
                                    <m:t>𝐴</m:t>
                                  </m:r>
                                </m:sub>
                              </m:sSub>
                              <m:r>
                                <a:rPr lang="en-ZA" sz="3200" i="0">
                                  <a:latin typeface="Cambria Math" panose="02040503050406030204" pitchFamily="18" charset="0"/>
                                </a:rPr>
                                <m:t>−</m:t>
                              </m:r>
                              <m:sSub>
                                <m:sSubPr>
                                  <m:ctrlPr>
                                    <a:rPr lang="en-ZA" sz="3200" i="1">
                                      <a:solidFill>
                                        <a:srgbClr val="836967"/>
                                      </a:solidFill>
                                      <a:latin typeface="Cambria Math" panose="02040503050406030204" pitchFamily="18" charset="0"/>
                                    </a:rPr>
                                  </m:ctrlPr>
                                </m:sSubPr>
                                <m:e>
                                  <m:r>
                                    <a:rPr lang="en-ZA" sz="3200" i="1">
                                      <a:latin typeface="Cambria Math" panose="02040503050406030204" pitchFamily="18" charset="0"/>
                                    </a:rPr>
                                    <m:t>𝑦</m:t>
                                  </m:r>
                                </m:e>
                                <m:sub>
                                  <m:r>
                                    <a:rPr lang="en-ZA" sz="3200" i="1">
                                      <a:latin typeface="Cambria Math" panose="02040503050406030204" pitchFamily="18" charset="0"/>
                                    </a:rPr>
                                    <m:t>𝐵</m:t>
                                  </m:r>
                                </m:sub>
                              </m:sSub>
                            </m:e>
                          </m:d>
                        </m:e>
                        <m:sup>
                          <m:r>
                            <a:rPr lang="en-ZA" sz="3200" i="0">
                              <a:latin typeface="Cambria Math" panose="02040503050406030204" pitchFamily="18" charset="0"/>
                            </a:rPr>
                            <m:t>2</m:t>
                          </m:r>
                        </m:sup>
                      </m:sSup>
                    </m:oMath>
                  </m:oMathPara>
                </a14:m>
                <a:endParaRPr lang="en-ZA" dirty="0"/>
              </a:p>
            </p:txBody>
          </p:sp>
        </mc:Choice>
        <mc:Fallback xmlns="">
          <p:sp>
            <p:nvSpPr>
              <p:cNvPr id="14" name="TextBox 13">
                <a:extLst>
                  <a:ext uri="{FF2B5EF4-FFF2-40B4-BE49-F238E27FC236}">
                    <a16:creationId xmlns:a16="http://schemas.microsoft.com/office/drawing/2014/main" id="{BB335D6D-1A16-4C49-B663-1888FC965DE8}"/>
                  </a:ext>
                </a:extLst>
              </p:cNvPr>
              <p:cNvSpPr txBox="1">
                <a:spLocks noRot="1" noChangeAspect="1" noMove="1" noResize="1" noEditPoints="1" noAdjustHandles="1" noChangeArrowheads="1" noChangeShapeType="1" noTextEdit="1"/>
              </p:cNvSpPr>
              <p:nvPr/>
            </p:nvSpPr>
            <p:spPr>
              <a:xfrm>
                <a:off x="6485958" y="4038410"/>
                <a:ext cx="5357044" cy="492443"/>
              </a:xfrm>
              <a:prstGeom prst="rect">
                <a:avLst/>
              </a:prstGeom>
              <a:blipFill>
                <a:blip r:embed="rId9"/>
                <a:stretch>
                  <a:fillRect/>
                </a:stretch>
              </a:blipFill>
            </p:spPr>
            <p:txBody>
              <a:bodyPr/>
              <a:lstStyle/>
              <a:p>
                <a:r>
                  <a:rPr lang="en-ZA">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E7DFD60A-8D49-4BD6-B511-FA703CFEB106}"/>
                  </a:ext>
                </a:extLst>
              </p:cNvPr>
              <p:cNvSpPr txBox="1"/>
              <p:nvPr/>
            </p:nvSpPr>
            <p:spPr>
              <a:xfrm>
                <a:off x="6445498" y="4850287"/>
                <a:ext cx="5437964" cy="59638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ZA" sz="3200" i="1" smtClean="0">
                          <a:latin typeface="Cambria Math" panose="02040503050406030204" pitchFamily="18" charset="0"/>
                        </a:rPr>
                        <m:t>𝐶</m:t>
                      </m:r>
                      <m:r>
                        <a:rPr lang="en-ZA" sz="3200" i="0">
                          <a:latin typeface="Cambria Math" panose="02040503050406030204" pitchFamily="18" charset="0"/>
                        </a:rPr>
                        <m:t>=</m:t>
                      </m:r>
                      <m:rad>
                        <m:radPr>
                          <m:degHide m:val="on"/>
                          <m:ctrlPr>
                            <a:rPr lang="en-ZA" sz="3200" i="1">
                              <a:solidFill>
                                <a:srgbClr val="836967"/>
                              </a:solidFill>
                              <a:latin typeface="Cambria Math" panose="02040503050406030204" pitchFamily="18" charset="0"/>
                            </a:rPr>
                          </m:ctrlPr>
                        </m:radPr>
                        <m:deg/>
                        <m:e>
                          <m:sSup>
                            <m:sSupPr>
                              <m:ctrlPr>
                                <a:rPr lang="en-ZA" sz="3200" i="1">
                                  <a:solidFill>
                                    <a:srgbClr val="836967"/>
                                  </a:solidFill>
                                  <a:latin typeface="Cambria Math" panose="02040503050406030204" pitchFamily="18" charset="0"/>
                                </a:rPr>
                              </m:ctrlPr>
                            </m:sSupPr>
                            <m:e>
                              <m:d>
                                <m:dPr>
                                  <m:ctrlPr>
                                    <a:rPr lang="en-ZA" sz="3200" i="1">
                                      <a:solidFill>
                                        <a:srgbClr val="836967"/>
                                      </a:solidFill>
                                      <a:latin typeface="Cambria Math" panose="02040503050406030204" pitchFamily="18" charset="0"/>
                                    </a:rPr>
                                  </m:ctrlPr>
                                </m:dPr>
                                <m:e>
                                  <m:sSub>
                                    <m:sSubPr>
                                      <m:ctrlPr>
                                        <a:rPr lang="en-ZA" sz="3200" i="1">
                                          <a:solidFill>
                                            <a:srgbClr val="836967"/>
                                          </a:solidFill>
                                          <a:latin typeface="Cambria Math" panose="02040503050406030204" pitchFamily="18" charset="0"/>
                                        </a:rPr>
                                      </m:ctrlPr>
                                    </m:sSubPr>
                                    <m:e>
                                      <m:r>
                                        <a:rPr lang="en-ZA" sz="3200" i="1">
                                          <a:latin typeface="Cambria Math" panose="02040503050406030204" pitchFamily="18" charset="0"/>
                                        </a:rPr>
                                        <m:t>𝑥</m:t>
                                      </m:r>
                                    </m:e>
                                    <m:sub>
                                      <m:r>
                                        <a:rPr lang="en-ZA" sz="3200" i="1">
                                          <a:latin typeface="Cambria Math" panose="02040503050406030204" pitchFamily="18" charset="0"/>
                                        </a:rPr>
                                        <m:t>𝐴</m:t>
                                      </m:r>
                                    </m:sub>
                                  </m:sSub>
                                  <m:r>
                                    <a:rPr lang="en-ZA" sz="3200" i="0">
                                      <a:latin typeface="Cambria Math" panose="02040503050406030204" pitchFamily="18" charset="0"/>
                                    </a:rPr>
                                    <m:t>−</m:t>
                                  </m:r>
                                  <m:sSub>
                                    <m:sSubPr>
                                      <m:ctrlPr>
                                        <a:rPr lang="en-ZA" sz="3200" i="1">
                                          <a:solidFill>
                                            <a:srgbClr val="836967"/>
                                          </a:solidFill>
                                          <a:latin typeface="Cambria Math" panose="02040503050406030204" pitchFamily="18" charset="0"/>
                                        </a:rPr>
                                      </m:ctrlPr>
                                    </m:sSubPr>
                                    <m:e>
                                      <m:r>
                                        <a:rPr lang="en-ZA" sz="3200" i="1">
                                          <a:latin typeface="Cambria Math" panose="02040503050406030204" pitchFamily="18" charset="0"/>
                                        </a:rPr>
                                        <m:t>𝑥</m:t>
                                      </m:r>
                                    </m:e>
                                    <m:sub>
                                      <m:r>
                                        <a:rPr lang="en-ZA" sz="3200" i="1">
                                          <a:latin typeface="Cambria Math" panose="02040503050406030204" pitchFamily="18" charset="0"/>
                                        </a:rPr>
                                        <m:t>𝐵</m:t>
                                      </m:r>
                                    </m:sub>
                                  </m:sSub>
                                </m:e>
                              </m:d>
                            </m:e>
                            <m:sup>
                              <m:r>
                                <a:rPr lang="en-ZA" sz="3200" i="0">
                                  <a:latin typeface="Cambria Math" panose="02040503050406030204" pitchFamily="18" charset="0"/>
                                </a:rPr>
                                <m:t>2</m:t>
                              </m:r>
                            </m:sup>
                          </m:sSup>
                          <m:r>
                            <a:rPr lang="en-ZA" sz="3200" i="0">
                              <a:latin typeface="Cambria Math" panose="02040503050406030204" pitchFamily="18" charset="0"/>
                            </a:rPr>
                            <m:t>−</m:t>
                          </m:r>
                        </m:e>
                      </m:rad>
                      <m:sSup>
                        <m:sSupPr>
                          <m:ctrlPr>
                            <a:rPr lang="en-ZA" sz="3200" i="1">
                              <a:solidFill>
                                <a:srgbClr val="836967"/>
                              </a:solidFill>
                              <a:latin typeface="Cambria Math" panose="02040503050406030204" pitchFamily="18" charset="0"/>
                            </a:rPr>
                          </m:ctrlPr>
                        </m:sSupPr>
                        <m:e>
                          <m:d>
                            <m:dPr>
                              <m:ctrlPr>
                                <a:rPr lang="en-ZA" sz="3200" i="1">
                                  <a:solidFill>
                                    <a:srgbClr val="836967"/>
                                  </a:solidFill>
                                  <a:latin typeface="Cambria Math" panose="02040503050406030204" pitchFamily="18" charset="0"/>
                                </a:rPr>
                              </m:ctrlPr>
                            </m:dPr>
                            <m:e>
                              <m:sSub>
                                <m:sSubPr>
                                  <m:ctrlPr>
                                    <a:rPr lang="en-ZA" sz="3200" i="1">
                                      <a:solidFill>
                                        <a:srgbClr val="836967"/>
                                      </a:solidFill>
                                      <a:latin typeface="Cambria Math" panose="02040503050406030204" pitchFamily="18" charset="0"/>
                                    </a:rPr>
                                  </m:ctrlPr>
                                </m:sSubPr>
                                <m:e>
                                  <m:r>
                                    <a:rPr lang="en-ZA" sz="3200" i="1">
                                      <a:latin typeface="Cambria Math" panose="02040503050406030204" pitchFamily="18" charset="0"/>
                                    </a:rPr>
                                    <m:t>𝑦</m:t>
                                  </m:r>
                                </m:e>
                                <m:sub>
                                  <m:r>
                                    <a:rPr lang="en-ZA" sz="3200" i="1">
                                      <a:latin typeface="Cambria Math" panose="02040503050406030204" pitchFamily="18" charset="0"/>
                                    </a:rPr>
                                    <m:t>𝐴</m:t>
                                  </m:r>
                                </m:sub>
                              </m:sSub>
                              <m:r>
                                <a:rPr lang="en-ZA" sz="3200" i="0">
                                  <a:latin typeface="Cambria Math" panose="02040503050406030204" pitchFamily="18" charset="0"/>
                                </a:rPr>
                                <m:t>−</m:t>
                              </m:r>
                              <m:sSub>
                                <m:sSubPr>
                                  <m:ctrlPr>
                                    <a:rPr lang="en-ZA" sz="3200" i="1">
                                      <a:solidFill>
                                        <a:srgbClr val="836967"/>
                                      </a:solidFill>
                                      <a:latin typeface="Cambria Math" panose="02040503050406030204" pitchFamily="18" charset="0"/>
                                    </a:rPr>
                                  </m:ctrlPr>
                                </m:sSubPr>
                                <m:e>
                                  <m:r>
                                    <a:rPr lang="en-ZA" sz="3200" i="1">
                                      <a:latin typeface="Cambria Math" panose="02040503050406030204" pitchFamily="18" charset="0"/>
                                    </a:rPr>
                                    <m:t>𝑦</m:t>
                                  </m:r>
                                </m:e>
                                <m:sub>
                                  <m:r>
                                    <a:rPr lang="en-ZA" sz="3200" i="1">
                                      <a:latin typeface="Cambria Math" panose="02040503050406030204" pitchFamily="18" charset="0"/>
                                    </a:rPr>
                                    <m:t>𝐵</m:t>
                                  </m:r>
                                </m:sub>
                              </m:sSub>
                            </m:e>
                          </m:d>
                        </m:e>
                        <m:sup>
                          <m:r>
                            <a:rPr lang="en-ZA" sz="3200" i="0">
                              <a:latin typeface="Cambria Math" panose="02040503050406030204" pitchFamily="18" charset="0"/>
                            </a:rPr>
                            <m:t>2</m:t>
                          </m:r>
                        </m:sup>
                      </m:sSup>
                    </m:oMath>
                  </m:oMathPara>
                </a14:m>
                <a:endParaRPr lang="en-ZA" sz="3200" dirty="0"/>
              </a:p>
            </p:txBody>
          </p:sp>
        </mc:Choice>
        <mc:Fallback xmlns="">
          <p:sp>
            <p:nvSpPr>
              <p:cNvPr id="15" name="TextBox 14">
                <a:extLst>
                  <a:ext uri="{FF2B5EF4-FFF2-40B4-BE49-F238E27FC236}">
                    <a16:creationId xmlns:a16="http://schemas.microsoft.com/office/drawing/2014/main" id="{E7DFD60A-8D49-4BD6-B511-FA703CFEB106}"/>
                  </a:ext>
                </a:extLst>
              </p:cNvPr>
              <p:cNvSpPr txBox="1">
                <a:spLocks noRot="1" noChangeAspect="1" noMove="1" noResize="1" noEditPoints="1" noAdjustHandles="1" noChangeArrowheads="1" noChangeShapeType="1" noTextEdit="1"/>
              </p:cNvSpPr>
              <p:nvPr/>
            </p:nvSpPr>
            <p:spPr>
              <a:xfrm>
                <a:off x="6445498" y="4850287"/>
                <a:ext cx="5437964" cy="596382"/>
              </a:xfrm>
              <a:prstGeom prst="rect">
                <a:avLst/>
              </a:prstGeom>
              <a:blipFill>
                <a:blip r:embed="rId10"/>
                <a:stretch>
                  <a:fillRect/>
                </a:stretch>
              </a:blipFill>
            </p:spPr>
            <p:txBody>
              <a:bodyPr/>
              <a:lstStyle/>
              <a:p>
                <a:r>
                  <a:rPr lang="en-ZA">
                    <a:noFill/>
                  </a:rPr>
                  <a:t> </a:t>
                </a:r>
              </a:p>
            </p:txBody>
          </p:sp>
        </mc:Fallback>
      </mc:AlternateContent>
      <p:sp>
        <p:nvSpPr>
          <p:cNvPr id="49" name="TextBox 48">
            <a:extLst>
              <a:ext uri="{FF2B5EF4-FFF2-40B4-BE49-F238E27FC236}">
                <a16:creationId xmlns:a16="http://schemas.microsoft.com/office/drawing/2014/main" id="{0FD7CD84-501E-48D9-9F48-A6252C5CD6EA}"/>
              </a:ext>
            </a:extLst>
          </p:cNvPr>
          <p:cNvSpPr txBox="1"/>
          <p:nvPr/>
        </p:nvSpPr>
        <p:spPr>
          <a:xfrm>
            <a:off x="-30183" y="6226993"/>
            <a:ext cx="6093618" cy="307777"/>
          </a:xfrm>
          <a:prstGeom prst="rect">
            <a:avLst/>
          </a:prstGeom>
          <a:noFill/>
        </p:spPr>
        <p:txBody>
          <a:bodyPr wrap="square">
            <a:spAutoFit/>
          </a:bodyPr>
          <a:lstStyle/>
          <a:p>
            <a:r>
              <a:rPr lang="en-ZA" sz="1400" dirty="0">
                <a:hlinkClick r:id="rId11"/>
              </a:rPr>
              <a:t>[2]https://www.mathsisfun.com/algebra/distance-2-points.html</a:t>
            </a:r>
            <a:endParaRPr lang="en-ZA" sz="1400" dirty="0"/>
          </a:p>
        </p:txBody>
      </p:sp>
      <p:sp>
        <p:nvSpPr>
          <p:cNvPr id="4" name="Rectangle 3">
            <a:extLst>
              <a:ext uri="{FF2B5EF4-FFF2-40B4-BE49-F238E27FC236}">
                <a16:creationId xmlns:a16="http://schemas.microsoft.com/office/drawing/2014/main" id="{8F2DB0F1-F49A-E15C-B052-4D26A6B67C35}"/>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34910119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F0482-A625-4D9A-B67E-A9A9D01E0154}"/>
              </a:ext>
            </a:extLst>
          </p:cNvPr>
          <p:cNvSpPr>
            <a:spLocks noGrp="1"/>
          </p:cNvSpPr>
          <p:nvPr>
            <p:ph type="title"/>
          </p:nvPr>
        </p:nvSpPr>
        <p:spPr>
          <a:xfrm>
            <a:off x="4732866" y="265100"/>
            <a:ext cx="7233356" cy="365856"/>
          </a:xfrm>
        </p:spPr>
        <p:txBody>
          <a:bodyPr>
            <a:normAutofit fontScale="90000"/>
          </a:bodyPr>
          <a:lstStyle/>
          <a:p>
            <a:r>
              <a:rPr lang="en-US" dirty="0"/>
              <a:t>Calculating the  Euclidian distance </a:t>
            </a:r>
            <a:endParaRPr lang="en-ZA" dirty="0"/>
          </a:p>
        </p:txBody>
      </p:sp>
      <p:sp>
        <p:nvSpPr>
          <p:cNvPr id="3" name="Content Placeholder 2">
            <a:extLst>
              <a:ext uri="{FF2B5EF4-FFF2-40B4-BE49-F238E27FC236}">
                <a16:creationId xmlns:a16="http://schemas.microsoft.com/office/drawing/2014/main" id="{D247ACB5-59D0-48C7-B443-27DFC9EADBFA}"/>
              </a:ext>
            </a:extLst>
          </p:cNvPr>
          <p:cNvSpPr>
            <a:spLocks noGrp="1"/>
          </p:cNvSpPr>
          <p:nvPr>
            <p:ph idx="1"/>
          </p:nvPr>
        </p:nvSpPr>
        <p:spPr>
          <a:xfrm>
            <a:off x="7944555" y="639411"/>
            <a:ext cx="4021667" cy="294625"/>
          </a:xfrm>
        </p:spPr>
        <p:txBody>
          <a:bodyPr>
            <a:normAutofit/>
          </a:bodyPr>
          <a:lstStyle/>
          <a:p>
            <a:pPr marL="0" indent="0">
              <a:buNone/>
            </a:pPr>
            <a:r>
              <a:rPr lang="en-ZA" sz="1400" dirty="0">
                <a:hlinkClick r:id="rId2"/>
              </a:rPr>
              <a:t>[1]https://www.youtube.com/watch?v=wTF6vzS9fy4</a:t>
            </a:r>
            <a:endParaRPr lang="en-ZA" sz="1400" dirty="0"/>
          </a:p>
          <a:p>
            <a:pPr marL="0" indent="0">
              <a:buNone/>
            </a:pPr>
            <a:endParaRPr lang="en-ZA" dirty="0"/>
          </a:p>
        </p:txBody>
      </p:sp>
      <p:pic>
        <p:nvPicPr>
          <p:cNvPr id="12" name="Graphic 11">
            <a:extLst>
              <a:ext uri="{FF2B5EF4-FFF2-40B4-BE49-F238E27FC236}">
                <a16:creationId xmlns:a16="http://schemas.microsoft.com/office/drawing/2014/main" id="{FC91591E-C09F-4751-9D75-D3D0D2AC1A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80734" y="919379"/>
            <a:ext cx="7100710" cy="5673521"/>
          </a:xfrm>
          <a:prstGeom prst="rect">
            <a:avLst/>
          </a:prstGeom>
        </p:spPr>
      </p:pic>
      <p:sp>
        <p:nvSpPr>
          <p:cNvPr id="13" name="Oval 12">
            <a:extLst>
              <a:ext uri="{FF2B5EF4-FFF2-40B4-BE49-F238E27FC236}">
                <a16:creationId xmlns:a16="http://schemas.microsoft.com/office/drawing/2014/main" id="{BAF11B9B-487E-415A-AD5C-6EE214A3434C}"/>
              </a:ext>
            </a:extLst>
          </p:cNvPr>
          <p:cNvSpPr/>
          <p:nvPr/>
        </p:nvSpPr>
        <p:spPr>
          <a:xfrm>
            <a:off x="2754489" y="4628444"/>
            <a:ext cx="124177" cy="124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Oval 16">
            <a:extLst>
              <a:ext uri="{FF2B5EF4-FFF2-40B4-BE49-F238E27FC236}">
                <a16:creationId xmlns:a16="http://schemas.microsoft.com/office/drawing/2014/main" id="{B83E57EC-4387-4894-B7B2-E48C19D677FA}"/>
              </a:ext>
            </a:extLst>
          </p:cNvPr>
          <p:cNvSpPr/>
          <p:nvPr/>
        </p:nvSpPr>
        <p:spPr>
          <a:xfrm>
            <a:off x="4730045" y="2925416"/>
            <a:ext cx="124177" cy="124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19" name="Straight Connector 18">
            <a:extLst>
              <a:ext uri="{FF2B5EF4-FFF2-40B4-BE49-F238E27FC236}">
                <a16:creationId xmlns:a16="http://schemas.microsoft.com/office/drawing/2014/main" id="{E045159C-5E03-4A63-8F33-59FD9F2CF6FA}"/>
              </a:ext>
            </a:extLst>
          </p:cNvPr>
          <p:cNvCxnSpPr>
            <a:cxnSpLocks/>
            <a:stCxn id="13" idx="3"/>
            <a:endCxn id="17" idx="7"/>
          </p:cNvCxnSpPr>
          <p:nvPr/>
        </p:nvCxnSpPr>
        <p:spPr>
          <a:xfrm flipV="1">
            <a:off x="2772674" y="2943601"/>
            <a:ext cx="2063363" cy="1790836"/>
          </a:xfrm>
          <a:prstGeom prst="line">
            <a:avLst/>
          </a:prstGeom>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ACAD084-16A3-4EE5-8E2D-B9D67FEA87FB}"/>
              </a:ext>
            </a:extLst>
          </p:cNvPr>
          <p:cNvSpPr txBox="1"/>
          <p:nvPr/>
        </p:nvSpPr>
        <p:spPr>
          <a:xfrm>
            <a:off x="4617156" y="2619022"/>
            <a:ext cx="496711" cy="369332"/>
          </a:xfrm>
          <a:prstGeom prst="rect">
            <a:avLst/>
          </a:prstGeom>
          <a:noFill/>
        </p:spPr>
        <p:txBody>
          <a:bodyPr wrap="square" rtlCol="0">
            <a:spAutoFit/>
          </a:bodyPr>
          <a:lstStyle/>
          <a:p>
            <a:r>
              <a:rPr lang="en-US" dirty="0"/>
              <a:t>6,4</a:t>
            </a:r>
            <a:endParaRPr lang="en-ZA" dirty="0"/>
          </a:p>
        </p:txBody>
      </p:sp>
      <p:sp>
        <p:nvSpPr>
          <p:cNvPr id="24" name="TextBox 23">
            <a:extLst>
              <a:ext uri="{FF2B5EF4-FFF2-40B4-BE49-F238E27FC236}">
                <a16:creationId xmlns:a16="http://schemas.microsoft.com/office/drawing/2014/main" id="{DF6982D7-6637-4785-9932-7AC0FABD2752}"/>
              </a:ext>
            </a:extLst>
          </p:cNvPr>
          <p:cNvSpPr txBox="1"/>
          <p:nvPr/>
        </p:nvSpPr>
        <p:spPr>
          <a:xfrm>
            <a:off x="2568221" y="4312307"/>
            <a:ext cx="496711" cy="369332"/>
          </a:xfrm>
          <a:prstGeom prst="rect">
            <a:avLst/>
          </a:prstGeom>
          <a:noFill/>
        </p:spPr>
        <p:txBody>
          <a:bodyPr wrap="square" rtlCol="0">
            <a:spAutoFit/>
          </a:bodyPr>
          <a:lstStyle/>
          <a:p>
            <a:r>
              <a:rPr lang="en-US" dirty="0"/>
              <a:t>2,3</a:t>
            </a:r>
            <a:endParaRPr lang="en-ZA" dirty="0"/>
          </a:p>
        </p:txBody>
      </p:sp>
      <p:sp>
        <p:nvSpPr>
          <p:cNvPr id="25" name="TextBox 24">
            <a:extLst>
              <a:ext uri="{FF2B5EF4-FFF2-40B4-BE49-F238E27FC236}">
                <a16:creationId xmlns:a16="http://schemas.microsoft.com/office/drawing/2014/main" id="{D07535AB-729B-416E-B0E6-3EA8E60FC681}"/>
              </a:ext>
            </a:extLst>
          </p:cNvPr>
          <p:cNvSpPr txBox="1"/>
          <p:nvPr/>
        </p:nvSpPr>
        <p:spPr>
          <a:xfrm>
            <a:off x="4617156" y="2411980"/>
            <a:ext cx="677333" cy="369332"/>
          </a:xfrm>
          <a:prstGeom prst="rect">
            <a:avLst/>
          </a:prstGeom>
          <a:noFill/>
        </p:spPr>
        <p:txBody>
          <a:bodyPr wrap="square" rtlCol="0">
            <a:spAutoFit/>
          </a:bodyPr>
          <a:lstStyle/>
          <a:p>
            <a:r>
              <a:rPr lang="en-US" dirty="0"/>
              <a:t>x, y</a:t>
            </a:r>
            <a:endParaRPr lang="en-ZA" dirty="0"/>
          </a:p>
        </p:txBody>
      </p:sp>
      <p:sp>
        <p:nvSpPr>
          <p:cNvPr id="27" name="TextBox 26">
            <a:extLst>
              <a:ext uri="{FF2B5EF4-FFF2-40B4-BE49-F238E27FC236}">
                <a16:creationId xmlns:a16="http://schemas.microsoft.com/office/drawing/2014/main" id="{7AFF7F4B-5D95-43F4-A0B5-3440B65F40BC}"/>
              </a:ext>
            </a:extLst>
          </p:cNvPr>
          <p:cNvSpPr txBox="1"/>
          <p:nvPr/>
        </p:nvSpPr>
        <p:spPr>
          <a:xfrm>
            <a:off x="2568221" y="4096822"/>
            <a:ext cx="677333" cy="369332"/>
          </a:xfrm>
          <a:prstGeom prst="rect">
            <a:avLst/>
          </a:prstGeom>
          <a:noFill/>
        </p:spPr>
        <p:txBody>
          <a:bodyPr wrap="square" rtlCol="0">
            <a:spAutoFit/>
          </a:bodyPr>
          <a:lstStyle/>
          <a:p>
            <a:r>
              <a:rPr lang="en-US" dirty="0"/>
              <a:t>x, y</a:t>
            </a:r>
            <a:endParaRPr lang="en-ZA" dirty="0"/>
          </a:p>
        </p:txBody>
      </p:sp>
      <p:sp>
        <p:nvSpPr>
          <p:cNvPr id="28" name="TextBox 27">
            <a:extLst>
              <a:ext uri="{FF2B5EF4-FFF2-40B4-BE49-F238E27FC236}">
                <a16:creationId xmlns:a16="http://schemas.microsoft.com/office/drawing/2014/main" id="{8C7EC600-C4F6-41F3-817E-BF7DCC65BA6F}"/>
              </a:ext>
            </a:extLst>
          </p:cNvPr>
          <p:cNvSpPr txBox="1"/>
          <p:nvPr/>
        </p:nvSpPr>
        <p:spPr>
          <a:xfrm>
            <a:off x="676219" y="6029919"/>
            <a:ext cx="646913" cy="369332"/>
          </a:xfrm>
          <a:prstGeom prst="rect">
            <a:avLst/>
          </a:prstGeom>
          <a:noFill/>
        </p:spPr>
        <p:txBody>
          <a:bodyPr wrap="square" rtlCol="0">
            <a:spAutoFit/>
          </a:bodyPr>
          <a:lstStyle/>
          <a:p>
            <a:r>
              <a:rPr lang="en-US" dirty="0"/>
              <a:t>x</a:t>
            </a:r>
            <a:endParaRPr lang="en-ZA" dirty="0"/>
          </a:p>
        </p:txBody>
      </p:sp>
      <p:sp>
        <p:nvSpPr>
          <p:cNvPr id="29" name="TextBox 28">
            <a:extLst>
              <a:ext uri="{FF2B5EF4-FFF2-40B4-BE49-F238E27FC236}">
                <a16:creationId xmlns:a16="http://schemas.microsoft.com/office/drawing/2014/main" id="{75F1298A-C706-4F3F-BB16-F094AB4A9BDC}"/>
              </a:ext>
            </a:extLst>
          </p:cNvPr>
          <p:cNvSpPr txBox="1"/>
          <p:nvPr/>
        </p:nvSpPr>
        <p:spPr>
          <a:xfrm>
            <a:off x="709477" y="1145822"/>
            <a:ext cx="646913" cy="369332"/>
          </a:xfrm>
          <a:prstGeom prst="rect">
            <a:avLst/>
          </a:prstGeom>
          <a:noFill/>
        </p:spPr>
        <p:txBody>
          <a:bodyPr wrap="square" rtlCol="0">
            <a:spAutoFit/>
          </a:bodyPr>
          <a:lstStyle/>
          <a:p>
            <a:r>
              <a:rPr lang="en-US" dirty="0"/>
              <a:t>y</a:t>
            </a:r>
            <a:endParaRPr lang="en-ZA" dirty="0"/>
          </a:p>
        </p:txBody>
      </p:sp>
      <p:cxnSp>
        <p:nvCxnSpPr>
          <p:cNvPr id="31" name="Straight Arrow Connector 30">
            <a:extLst>
              <a:ext uri="{FF2B5EF4-FFF2-40B4-BE49-F238E27FC236}">
                <a16:creationId xmlns:a16="http://schemas.microsoft.com/office/drawing/2014/main" id="{65B0C4F5-4912-4844-A59F-9FCD24510156}"/>
              </a:ext>
            </a:extLst>
          </p:cNvPr>
          <p:cNvCxnSpPr/>
          <p:nvPr/>
        </p:nvCxnSpPr>
        <p:spPr>
          <a:xfrm>
            <a:off x="709477" y="2031650"/>
            <a:ext cx="0" cy="3971246"/>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EB6F79E6-D72C-4279-9D54-7412A4D6042A}"/>
              </a:ext>
            </a:extLst>
          </p:cNvPr>
          <p:cNvSpPr txBox="1"/>
          <p:nvPr/>
        </p:nvSpPr>
        <p:spPr>
          <a:xfrm>
            <a:off x="0" y="6629056"/>
            <a:ext cx="11974933" cy="261610"/>
          </a:xfrm>
          <a:prstGeom prst="rect">
            <a:avLst/>
          </a:prstGeom>
          <a:noFill/>
        </p:spPr>
        <p:txBody>
          <a:bodyPr wrap="square">
            <a:spAutoFit/>
          </a:bodyPr>
          <a:lstStyle/>
          <a:p>
            <a:r>
              <a:rPr lang="en-ZA" sz="1100" dirty="0">
                <a:hlinkClick r:id="rId5"/>
              </a:rPr>
              <a:t>[2] https://towardsdatascience.com/machine-learning-basics-with-the-k-nearest-neighbors-algorithm 6a6e71d01761#:~:text=KNN%20works%20by%20finding%20the,in%20the%20case%20of%20regression</a:t>
            </a:r>
            <a:endParaRPr lang="en-ZA" sz="1100" dirty="0"/>
          </a:p>
        </p:txBody>
      </p:sp>
      <p:cxnSp>
        <p:nvCxnSpPr>
          <p:cNvPr id="37" name="Straight Arrow Connector 36">
            <a:extLst>
              <a:ext uri="{FF2B5EF4-FFF2-40B4-BE49-F238E27FC236}">
                <a16:creationId xmlns:a16="http://schemas.microsoft.com/office/drawing/2014/main" id="{AD3F5486-B156-4DDD-8A46-9F6212B54632}"/>
              </a:ext>
            </a:extLst>
          </p:cNvPr>
          <p:cNvCxnSpPr/>
          <p:nvPr/>
        </p:nvCxnSpPr>
        <p:spPr>
          <a:xfrm>
            <a:off x="1009695" y="6169307"/>
            <a:ext cx="6136028" cy="0"/>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7DF35AEB-2A44-41A3-B8AF-DA956821563C}"/>
              </a:ext>
            </a:extLst>
          </p:cNvPr>
          <p:cNvSpPr txBox="1"/>
          <p:nvPr/>
        </p:nvSpPr>
        <p:spPr>
          <a:xfrm>
            <a:off x="1155387" y="6232701"/>
            <a:ext cx="6227178" cy="369332"/>
          </a:xfrm>
          <a:prstGeom prst="rect">
            <a:avLst/>
          </a:prstGeom>
          <a:noFill/>
        </p:spPr>
        <p:txBody>
          <a:bodyPr wrap="square">
            <a:spAutoFit/>
          </a:bodyPr>
          <a:lstStyle/>
          <a:p>
            <a:r>
              <a:rPr lang="en-US" b="1" dirty="0"/>
              <a:t>*Slope  = change in height / change in horizontal difference </a:t>
            </a:r>
            <a:endParaRPr lang="en-ZA" b="1" dirty="0"/>
          </a:p>
        </p:txBody>
      </p:sp>
      <p:cxnSp>
        <p:nvCxnSpPr>
          <p:cNvPr id="43" name="Straight Connector 42">
            <a:extLst>
              <a:ext uri="{FF2B5EF4-FFF2-40B4-BE49-F238E27FC236}">
                <a16:creationId xmlns:a16="http://schemas.microsoft.com/office/drawing/2014/main" id="{6610F00E-23CB-48FE-ADD2-C928B56DF9A6}"/>
              </a:ext>
            </a:extLst>
          </p:cNvPr>
          <p:cNvCxnSpPr>
            <a:cxnSpLocks/>
          </p:cNvCxnSpPr>
          <p:nvPr/>
        </p:nvCxnSpPr>
        <p:spPr>
          <a:xfrm flipH="1">
            <a:off x="4850691" y="2987505"/>
            <a:ext cx="14820" cy="1765117"/>
          </a:xfrm>
          <a:prstGeom prst="line">
            <a:avLst/>
          </a:prstGeom>
          <a:ln>
            <a:prstDash val="sysDash"/>
          </a:ln>
        </p:spPr>
        <p:style>
          <a:lnRef idx="1">
            <a:schemeClr val="accent2"/>
          </a:lnRef>
          <a:fillRef idx="0">
            <a:schemeClr val="accent2"/>
          </a:fillRef>
          <a:effectRef idx="0">
            <a:schemeClr val="accent2"/>
          </a:effectRef>
          <a:fontRef idx="minor">
            <a:schemeClr val="tx1"/>
          </a:fontRef>
        </p:style>
      </p:cxnSp>
      <p:cxnSp>
        <p:nvCxnSpPr>
          <p:cNvPr id="47" name="Straight Connector 46">
            <a:extLst>
              <a:ext uri="{FF2B5EF4-FFF2-40B4-BE49-F238E27FC236}">
                <a16:creationId xmlns:a16="http://schemas.microsoft.com/office/drawing/2014/main" id="{E5BE7450-ADFE-4C5F-A506-9496C25D443C}"/>
              </a:ext>
            </a:extLst>
          </p:cNvPr>
          <p:cNvCxnSpPr>
            <a:cxnSpLocks/>
            <a:stCxn id="13" idx="5"/>
          </p:cNvCxnSpPr>
          <p:nvPr/>
        </p:nvCxnSpPr>
        <p:spPr>
          <a:xfrm>
            <a:off x="2860481" y="4734437"/>
            <a:ext cx="2024035" cy="22758"/>
          </a:xfrm>
          <a:prstGeom prst="line">
            <a:avLst/>
          </a:prstGeom>
          <a:ln>
            <a:prstDash val="sysDash"/>
          </a:ln>
        </p:spPr>
        <p:style>
          <a:lnRef idx="1">
            <a:schemeClr val="accent2"/>
          </a:lnRef>
          <a:fillRef idx="0">
            <a:schemeClr val="accent2"/>
          </a:fillRef>
          <a:effectRef idx="0">
            <a:schemeClr val="accent2"/>
          </a:effectRef>
          <a:fontRef idx="minor">
            <a:schemeClr val="tx1"/>
          </a:fontRef>
        </p:style>
      </p:cxnSp>
      <p:sp>
        <p:nvSpPr>
          <p:cNvPr id="50" name="Right Brace 49">
            <a:extLst>
              <a:ext uri="{FF2B5EF4-FFF2-40B4-BE49-F238E27FC236}">
                <a16:creationId xmlns:a16="http://schemas.microsoft.com/office/drawing/2014/main" id="{D89B2D5E-3648-441A-973D-A80139F820A7}"/>
              </a:ext>
            </a:extLst>
          </p:cNvPr>
          <p:cNvSpPr/>
          <p:nvPr/>
        </p:nvSpPr>
        <p:spPr>
          <a:xfrm>
            <a:off x="4816854" y="3076617"/>
            <a:ext cx="491894" cy="1705293"/>
          </a:xfrm>
          <a:prstGeom prst="rightBrace">
            <a:avLst/>
          </a:prstGeom>
          <a:ln>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ZA"/>
          </a:p>
        </p:txBody>
      </p:sp>
      <p:sp>
        <p:nvSpPr>
          <p:cNvPr id="51" name="Right Brace 50">
            <a:extLst>
              <a:ext uri="{FF2B5EF4-FFF2-40B4-BE49-F238E27FC236}">
                <a16:creationId xmlns:a16="http://schemas.microsoft.com/office/drawing/2014/main" id="{5BAB78C4-52BB-40C1-9D12-87BBA957A481}"/>
              </a:ext>
            </a:extLst>
          </p:cNvPr>
          <p:cNvSpPr/>
          <p:nvPr/>
        </p:nvSpPr>
        <p:spPr>
          <a:xfrm rot="5400000">
            <a:off x="3689391" y="4022473"/>
            <a:ext cx="365393" cy="1986844"/>
          </a:xfrm>
          <a:prstGeom prst="rightBrace">
            <a:avLst/>
          </a:prstGeom>
          <a:ln>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ZA"/>
          </a:p>
        </p:txBody>
      </p:sp>
      <p:sp>
        <p:nvSpPr>
          <p:cNvPr id="52" name="TextBox 51">
            <a:extLst>
              <a:ext uri="{FF2B5EF4-FFF2-40B4-BE49-F238E27FC236}">
                <a16:creationId xmlns:a16="http://schemas.microsoft.com/office/drawing/2014/main" id="{445BF78C-A6B8-4EB3-83CB-35BE2C5D3D80}"/>
              </a:ext>
            </a:extLst>
          </p:cNvPr>
          <p:cNvSpPr txBox="1"/>
          <p:nvPr/>
        </p:nvSpPr>
        <p:spPr>
          <a:xfrm>
            <a:off x="4210903" y="2536010"/>
            <a:ext cx="406253" cy="369332"/>
          </a:xfrm>
          <a:prstGeom prst="rect">
            <a:avLst/>
          </a:prstGeom>
          <a:noFill/>
        </p:spPr>
        <p:txBody>
          <a:bodyPr wrap="square" rtlCol="0">
            <a:spAutoFit/>
          </a:bodyPr>
          <a:lstStyle/>
          <a:p>
            <a:r>
              <a:rPr lang="en-US" dirty="0"/>
              <a:t>A</a:t>
            </a:r>
            <a:endParaRPr lang="en-ZA" dirty="0"/>
          </a:p>
        </p:txBody>
      </p:sp>
      <p:sp>
        <p:nvSpPr>
          <p:cNvPr id="53" name="TextBox 52">
            <a:extLst>
              <a:ext uri="{FF2B5EF4-FFF2-40B4-BE49-F238E27FC236}">
                <a16:creationId xmlns:a16="http://schemas.microsoft.com/office/drawing/2014/main" id="{A366C873-9810-4225-B906-692251C5A43A}"/>
              </a:ext>
            </a:extLst>
          </p:cNvPr>
          <p:cNvSpPr txBox="1"/>
          <p:nvPr/>
        </p:nvSpPr>
        <p:spPr>
          <a:xfrm>
            <a:off x="2212519" y="4238390"/>
            <a:ext cx="406253" cy="369332"/>
          </a:xfrm>
          <a:prstGeom prst="rect">
            <a:avLst/>
          </a:prstGeom>
          <a:noFill/>
        </p:spPr>
        <p:txBody>
          <a:bodyPr wrap="square" rtlCol="0">
            <a:spAutoFit/>
          </a:bodyPr>
          <a:lstStyle/>
          <a:p>
            <a:r>
              <a:rPr lang="en-US" dirty="0"/>
              <a:t>B</a:t>
            </a:r>
            <a:endParaRPr lang="en-ZA" dirty="0"/>
          </a:p>
        </p:txBody>
      </p:sp>
      <p:sp>
        <p:nvSpPr>
          <p:cNvPr id="54" name="TextBox 53">
            <a:extLst>
              <a:ext uri="{FF2B5EF4-FFF2-40B4-BE49-F238E27FC236}">
                <a16:creationId xmlns:a16="http://schemas.microsoft.com/office/drawing/2014/main" id="{0CB2E6F6-575F-467F-B5E2-209A65A66797}"/>
              </a:ext>
            </a:extLst>
          </p:cNvPr>
          <p:cNvSpPr txBox="1"/>
          <p:nvPr/>
        </p:nvSpPr>
        <p:spPr>
          <a:xfrm>
            <a:off x="4210903" y="2326511"/>
            <a:ext cx="986129" cy="590067"/>
          </a:xfrm>
          <a:prstGeom prst="rect">
            <a:avLst/>
          </a:prstGeom>
          <a:noFill/>
          <a:ln>
            <a:solidFill>
              <a:srgbClr val="FF0000"/>
            </a:solidFill>
          </a:ln>
        </p:spPr>
        <p:txBody>
          <a:bodyPr wrap="square" rtlCol="0">
            <a:spAutoFit/>
          </a:bodyPr>
          <a:lstStyle/>
          <a:p>
            <a:endParaRPr lang="en-ZA" dirty="0"/>
          </a:p>
        </p:txBody>
      </p:sp>
      <p:sp>
        <p:nvSpPr>
          <p:cNvPr id="55" name="TextBox 54">
            <a:extLst>
              <a:ext uri="{FF2B5EF4-FFF2-40B4-BE49-F238E27FC236}">
                <a16:creationId xmlns:a16="http://schemas.microsoft.com/office/drawing/2014/main" id="{0316F817-668B-407C-9A8D-DD616102B412}"/>
              </a:ext>
            </a:extLst>
          </p:cNvPr>
          <p:cNvSpPr txBox="1"/>
          <p:nvPr/>
        </p:nvSpPr>
        <p:spPr>
          <a:xfrm>
            <a:off x="2031253" y="4017273"/>
            <a:ext cx="986129" cy="590067"/>
          </a:xfrm>
          <a:prstGeom prst="rect">
            <a:avLst/>
          </a:prstGeom>
          <a:noFill/>
          <a:ln>
            <a:solidFill>
              <a:srgbClr val="FF0000"/>
            </a:solidFill>
          </a:ln>
        </p:spPr>
        <p:txBody>
          <a:bodyPr wrap="square" rtlCol="0">
            <a:spAutoFit/>
          </a:bodyPr>
          <a:lstStyle/>
          <a:p>
            <a:endParaRPr lang="en-ZA" dirty="0"/>
          </a:p>
        </p:txBody>
      </p:sp>
      <p:sp>
        <p:nvSpPr>
          <p:cNvPr id="56" name="TextBox 55">
            <a:extLst>
              <a:ext uri="{FF2B5EF4-FFF2-40B4-BE49-F238E27FC236}">
                <a16:creationId xmlns:a16="http://schemas.microsoft.com/office/drawing/2014/main" id="{F35C864A-03F9-4A78-978A-BC3EBA17FBB4}"/>
              </a:ext>
            </a:extLst>
          </p:cNvPr>
          <p:cNvSpPr txBox="1"/>
          <p:nvPr/>
        </p:nvSpPr>
        <p:spPr>
          <a:xfrm>
            <a:off x="5304633" y="3702773"/>
            <a:ext cx="1160684" cy="369332"/>
          </a:xfrm>
          <a:prstGeom prst="rect">
            <a:avLst/>
          </a:prstGeom>
          <a:noFill/>
        </p:spPr>
        <p:txBody>
          <a:bodyPr wrap="square" rtlCol="0">
            <a:spAutoFit/>
          </a:bodyPr>
          <a:lstStyle/>
          <a:p>
            <a:r>
              <a:rPr lang="en-US" dirty="0"/>
              <a:t>yA - yB</a:t>
            </a:r>
            <a:endParaRPr lang="en-ZA" dirty="0"/>
          </a:p>
        </p:txBody>
      </p:sp>
      <p:sp>
        <p:nvSpPr>
          <p:cNvPr id="57" name="TextBox 56">
            <a:extLst>
              <a:ext uri="{FF2B5EF4-FFF2-40B4-BE49-F238E27FC236}">
                <a16:creationId xmlns:a16="http://schemas.microsoft.com/office/drawing/2014/main" id="{D03182DF-E7A2-4610-B7EC-F54175911FDB}"/>
              </a:ext>
            </a:extLst>
          </p:cNvPr>
          <p:cNvSpPr txBox="1"/>
          <p:nvPr/>
        </p:nvSpPr>
        <p:spPr>
          <a:xfrm>
            <a:off x="3491190" y="5194185"/>
            <a:ext cx="1160684" cy="369332"/>
          </a:xfrm>
          <a:prstGeom prst="rect">
            <a:avLst/>
          </a:prstGeom>
          <a:noFill/>
        </p:spPr>
        <p:txBody>
          <a:bodyPr wrap="square" rtlCol="0">
            <a:spAutoFit/>
          </a:bodyPr>
          <a:lstStyle/>
          <a:p>
            <a:r>
              <a:rPr lang="en-US" dirty="0"/>
              <a:t>xA - xB</a:t>
            </a:r>
            <a:endParaRPr lang="en-ZA" dirty="0"/>
          </a:p>
        </p:txBody>
      </p:sp>
      <mc:AlternateContent xmlns:mc="http://schemas.openxmlformats.org/markup-compatibility/2006" xmlns:a14="http://schemas.microsoft.com/office/drawing/2010/main">
        <mc:Choice Requires="a14">
          <p:sp>
            <p:nvSpPr>
              <p:cNvPr id="61" name="TextBox 60">
                <a:extLst>
                  <a:ext uri="{FF2B5EF4-FFF2-40B4-BE49-F238E27FC236}">
                    <a16:creationId xmlns:a16="http://schemas.microsoft.com/office/drawing/2014/main" id="{1A58E98A-9001-4F91-93E0-027420CB9C7E}"/>
                  </a:ext>
                </a:extLst>
              </p:cNvPr>
              <p:cNvSpPr txBox="1"/>
              <p:nvPr/>
            </p:nvSpPr>
            <p:spPr>
              <a:xfrm>
                <a:off x="8887099" y="1543916"/>
                <a:ext cx="2659362" cy="104073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ZA" sz="3600" i="1" smtClean="0">
                          <a:latin typeface="Cambria Math" panose="02040503050406030204" pitchFamily="18" charset="0"/>
                        </a:rPr>
                        <m:t>𝑚</m:t>
                      </m:r>
                      <m:r>
                        <a:rPr lang="en-ZA" sz="3600" i="0">
                          <a:latin typeface="Cambria Math" panose="02040503050406030204" pitchFamily="18" charset="0"/>
                        </a:rPr>
                        <m:t>=</m:t>
                      </m:r>
                      <m:f>
                        <m:fPr>
                          <m:ctrlPr>
                            <a:rPr lang="en-ZA" sz="3600" i="1">
                              <a:solidFill>
                                <a:srgbClr val="836967"/>
                              </a:solidFill>
                              <a:latin typeface="Cambria Math" panose="02040503050406030204" pitchFamily="18" charset="0"/>
                            </a:rPr>
                          </m:ctrlPr>
                        </m:fPr>
                        <m:num>
                          <m:r>
                            <a:rPr lang="en-ZA" sz="3600" i="1">
                              <a:latin typeface="Cambria Math" panose="02040503050406030204" pitchFamily="18" charset="0"/>
                            </a:rPr>
                            <m:t>𝑦𝐴</m:t>
                          </m:r>
                          <m:r>
                            <a:rPr lang="en-ZA" sz="3600" i="0">
                              <a:latin typeface="Cambria Math" panose="02040503050406030204" pitchFamily="18" charset="0"/>
                            </a:rPr>
                            <m:t>−</m:t>
                          </m:r>
                          <m:r>
                            <a:rPr lang="en-ZA" sz="3600" i="1">
                              <a:latin typeface="Cambria Math" panose="02040503050406030204" pitchFamily="18" charset="0"/>
                            </a:rPr>
                            <m:t>𝑦𝐵</m:t>
                          </m:r>
                        </m:num>
                        <m:den>
                          <m:r>
                            <a:rPr lang="en-ZA" sz="3600" i="1">
                              <a:latin typeface="Cambria Math" panose="02040503050406030204" pitchFamily="18" charset="0"/>
                            </a:rPr>
                            <m:t>𝑥𝐴</m:t>
                          </m:r>
                          <m:r>
                            <a:rPr lang="en-ZA" sz="3600" i="0">
                              <a:latin typeface="Cambria Math" panose="02040503050406030204" pitchFamily="18" charset="0"/>
                            </a:rPr>
                            <m:t>−</m:t>
                          </m:r>
                          <m:r>
                            <a:rPr lang="en-ZA" sz="3600" i="1">
                              <a:latin typeface="Cambria Math" panose="02040503050406030204" pitchFamily="18" charset="0"/>
                            </a:rPr>
                            <m:t>𝑥𝐵</m:t>
                          </m:r>
                        </m:den>
                      </m:f>
                    </m:oMath>
                  </m:oMathPara>
                </a14:m>
                <a:endParaRPr lang="en-ZA" dirty="0"/>
              </a:p>
            </p:txBody>
          </p:sp>
        </mc:Choice>
        <mc:Fallback xmlns="">
          <p:sp>
            <p:nvSpPr>
              <p:cNvPr id="61" name="TextBox 60">
                <a:extLst>
                  <a:ext uri="{FF2B5EF4-FFF2-40B4-BE49-F238E27FC236}">
                    <a16:creationId xmlns:a16="http://schemas.microsoft.com/office/drawing/2014/main" id="{1A58E98A-9001-4F91-93E0-027420CB9C7E}"/>
                  </a:ext>
                </a:extLst>
              </p:cNvPr>
              <p:cNvSpPr txBox="1">
                <a:spLocks noRot="1" noChangeAspect="1" noMove="1" noResize="1" noEditPoints="1" noAdjustHandles="1" noChangeArrowheads="1" noChangeShapeType="1" noTextEdit="1"/>
              </p:cNvSpPr>
              <p:nvPr/>
            </p:nvSpPr>
            <p:spPr>
              <a:xfrm>
                <a:off x="8887099" y="1543916"/>
                <a:ext cx="2659362" cy="1040734"/>
              </a:xfrm>
              <a:prstGeom prst="rect">
                <a:avLst/>
              </a:prstGeom>
              <a:blipFill>
                <a:blip r:embed="rId6"/>
                <a:stretch>
                  <a:fillRect/>
                </a:stretch>
              </a:blipFill>
            </p:spPr>
            <p:txBody>
              <a:bodyPr/>
              <a:lstStyle/>
              <a:p>
                <a:r>
                  <a:rPr lang="en-ZA">
                    <a:noFill/>
                  </a:rPr>
                  <a:t> </a:t>
                </a:r>
              </a:p>
            </p:txBody>
          </p:sp>
        </mc:Fallback>
      </mc:AlternateContent>
      <p:sp>
        <p:nvSpPr>
          <p:cNvPr id="62" name="TextBox 61">
            <a:extLst>
              <a:ext uri="{FF2B5EF4-FFF2-40B4-BE49-F238E27FC236}">
                <a16:creationId xmlns:a16="http://schemas.microsoft.com/office/drawing/2014/main" id="{CE8DD215-E1F9-4308-800C-FAA143C6CCA0}"/>
              </a:ext>
            </a:extLst>
          </p:cNvPr>
          <p:cNvSpPr txBox="1"/>
          <p:nvPr/>
        </p:nvSpPr>
        <p:spPr>
          <a:xfrm>
            <a:off x="7119013" y="2931513"/>
            <a:ext cx="1160684" cy="523220"/>
          </a:xfrm>
          <a:prstGeom prst="rect">
            <a:avLst/>
          </a:prstGeom>
          <a:noFill/>
        </p:spPr>
        <p:txBody>
          <a:bodyPr wrap="square" rtlCol="0">
            <a:spAutoFit/>
          </a:bodyPr>
          <a:lstStyle/>
          <a:p>
            <a:endParaRPr lang="en-ZA" sz="2800" dirty="0"/>
          </a:p>
        </p:txBody>
      </p:sp>
      <p:cxnSp>
        <p:nvCxnSpPr>
          <p:cNvPr id="6" name="Straight Connector 5">
            <a:extLst>
              <a:ext uri="{FF2B5EF4-FFF2-40B4-BE49-F238E27FC236}">
                <a16:creationId xmlns:a16="http://schemas.microsoft.com/office/drawing/2014/main" id="{E37857BE-2555-4739-85BE-BEDE97A84966}"/>
              </a:ext>
            </a:extLst>
          </p:cNvPr>
          <p:cNvCxnSpPr/>
          <p:nvPr/>
        </p:nvCxnSpPr>
        <p:spPr>
          <a:xfrm flipH="1">
            <a:off x="4414029" y="4312306"/>
            <a:ext cx="4366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B7A2FAE-A30D-4EB7-9AB7-AFEAF813AB70}"/>
              </a:ext>
            </a:extLst>
          </p:cNvPr>
          <p:cNvCxnSpPr/>
          <p:nvPr/>
        </p:nvCxnSpPr>
        <p:spPr>
          <a:xfrm>
            <a:off x="4414029" y="4312306"/>
            <a:ext cx="0" cy="422131"/>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7E2E3B7-56E6-4AAD-91A9-937165905EAC}"/>
                  </a:ext>
                </a:extLst>
              </p:cNvPr>
              <p:cNvSpPr txBox="1"/>
              <p:nvPr/>
            </p:nvSpPr>
            <p:spPr>
              <a:xfrm>
                <a:off x="8935035" y="977701"/>
                <a:ext cx="2615238" cy="55399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pt-BR" sz="3600" i="1" smtClean="0">
                              <a:latin typeface="Cambria Math" panose="02040503050406030204" pitchFamily="18" charset="0"/>
                            </a:rPr>
                          </m:ctrlPr>
                        </m:sSupPr>
                        <m:e>
                          <m:r>
                            <a:rPr lang="pt-BR" sz="3600" i="1" smtClean="0">
                              <a:latin typeface="Cambria Math" panose="02040503050406030204" pitchFamily="18" charset="0"/>
                            </a:rPr>
                            <m:t>𝑎</m:t>
                          </m:r>
                        </m:e>
                        <m:sup>
                          <m:r>
                            <a:rPr lang="pt-BR" sz="3600" i="1" smtClean="0">
                              <a:latin typeface="Cambria Math" panose="02040503050406030204" pitchFamily="18" charset="0"/>
                            </a:rPr>
                            <m:t>2</m:t>
                          </m:r>
                        </m:sup>
                      </m:sSup>
                      <m:r>
                        <a:rPr lang="pt-BR" sz="3600" i="1" smtClean="0">
                          <a:latin typeface="Cambria Math" panose="02040503050406030204" pitchFamily="18" charset="0"/>
                        </a:rPr>
                        <m:t>+</m:t>
                      </m:r>
                      <m:sSup>
                        <m:sSupPr>
                          <m:ctrlPr>
                            <a:rPr lang="pt-BR" sz="3600" i="1" smtClean="0">
                              <a:latin typeface="Cambria Math" panose="02040503050406030204" pitchFamily="18" charset="0"/>
                            </a:rPr>
                          </m:ctrlPr>
                        </m:sSupPr>
                        <m:e>
                          <m:r>
                            <a:rPr lang="pt-BR" sz="3600" i="1" smtClean="0">
                              <a:latin typeface="Cambria Math" panose="02040503050406030204" pitchFamily="18" charset="0"/>
                            </a:rPr>
                            <m:t>𝑏</m:t>
                          </m:r>
                        </m:e>
                        <m:sup>
                          <m:r>
                            <a:rPr lang="pt-BR" sz="3600" i="1" smtClean="0">
                              <a:latin typeface="Cambria Math" panose="02040503050406030204" pitchFamily="18" charset="0"/>
                            </a:rPr>
                            <m:t>2</m:t>
                          </m:r>
                        </m:sup>
                      </m:sSup>
                      <m:r>
                        <a:rPr lang="pt-BR" sz="3600" i="1" smtClean="0">
                          <a:latin typeface="Cambria Math" panose="02040503050406030204" pitchFamily="18" charset="0"/>
                        </a:rPr>
                        <m:t>=</m:t>
                      </m:r>
                      <m:sSup>
                        <m:sSupPr>
                          <m:ctrlPr>
                            <a:rPr lang="pt-BR" sz="3600" i="1" smtClean="0">
                              <a:latin typeface="Cambria Math" panose="02040503050406030204" pitchFamily="18" charset="0"/>
                            </a:rPr>
                          </m:ctrlPr>
                        </m:sSupPr>
                        <m:e>
                          <m:r>
                            <a:rPr lang="pt-BR" sz="3600" i="1" smtClean="0">
                              <a:latin typeface="Cambria Math" panose="02040503050406030204" pitchFamily="18" charset="0"/>
                            </a:rPr>
                            <m:t>𝑐</m:t>
                          </m:r>
                        </m:e>
                        <m:sup>
                          <m:r>
                            <a:rPr lang="pt-BR" sz="3600" i="1" smtClean="0">
                              <a:latin typeface="Cambria Math" panose="02040503050406030204" pitchFamily="18" charset="0"/>
                            </a:rPr>
                            <m:t>2</m:t>
                          </m:r>
                        </m:sup>
                      </m:sSup>
                    </m:oMath>
                  </m:oMathPara>
                </a14:m>
                <a:endParaRPr lang="en-ZA" sz="3600" dirty="0"/>
              </a:p>
            </p:txBody>
          </p:sp>
        </mc:Choice>
        <mc:Fallback xmlns="">
          <p:sp>
            <p:nvSpPr>
              <p:cNvPr id="9" name="TextBox 8">
                <a:extLst>
                  <a:ext uri="{FF2B5EF4-FFF2-40B4-BE49-F238E27FC236}">
                    <a16:creationId xmlns:a16="http://schemas.microsoft.com/office/drawing/2014/main" id="{07E2E3B7-56E6-4AAD-91A9-937165905EAC}"/>
                  </a:ext>
                </a:extLst>
              </p:cNvPr>
              <p:cNvSpPr txBox="1">
                <a:spLocks noRot="1" noChangeAspect="1" noMove="1" noResize="1" noEditPoints="1" noAdjustHandles="1" noChangeArrowheads="1" noChangeShapeType="1" noTextEdit="1"/>
              </p:cNvSpPr>
              <p:nvPr/>
            </p:nvSpPr>
            <p:spPr>
              <a:xfrm>
                <a:off x="8935035" y="977701"/>
                <a:ext cx="2615238" cy="553998"/>
              </a:xfrm>
              <a:prstGeom prst="rect">
                <a:avLst/>
              </a:prstGeom>
              <a:blipFill>
                <a:blip r:embed="rId7"/>
                <a:stretch>
                  <a:fillRect/>
                </a:stretch>
              </a:blipFill>
            </p:spPr>
            <p:txBody>
              <a:bodyPr/>
              <a:lstStyle/>
              <a:p>
                <a:r>
                  <a:rPr lang="en-ZA">
                    <a:noFill/>
                  </a:rPr>
                  <a:t> </a:t>
                </a:r>
              </a:p>
            </p:txBody>
          </p:sp>
        </mc:Fallback>
      </mc:AlternateContent>
      <p:sp>
        <p:nvSpPr>
          <p:cNvPr id="10" name="TextBox 9">
            <a:extLst>
              <a:ext uri="{FF2B5EF4-FFF2-40B4-BE49-F238E27FC236}">
                <a16:creationId xmlns:a16="http://schemas.microsoft.com/office/drawing/2014/main" id="{B88A3CEE-9D2F-426A-B5FB-917B701EBFF7}"/>
              </a:ext>
            </a:extLst>
          </p:cNvPr>
          <p:cNvSpPr txBox="1"/>
          <p:nvPr/>
        </p:nvSpPr>
        <p:spPr>
          <a:xfrm>
            <a:off x="3431822" y="3451283"/>
            <a:ext cx="489498" cy="369332"/>
          </a:xfrm>
          <a:prstGeom prst="rect">
            <a:avLst/>
          </a:prstGeom>
          <a:solidFill>
            <a:schemeClr val="bg1"/>
          </a:solidFill>
          <a:ln>
            <a:solidFill>
              <a:srgbClr val="FF0000"/>
            </a:solidFill>
          </a:ln>
        </p:spPr>
        <p:txBody>
          <a:bodyPr wrap="square" rtlCol="0">
            <a:spAutoFit/>
          </a:bodyPr>
          <a:lstStyle/>
          <a:p>
            <a:r>
              <a:rPr lang="en-US" b="1" dirty="0"/>
              <a:t>C</a:t>
            </a:r>
            <a:endParaRPr lang="en-ZA" b="1" dirty="0"/>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D522A663-F548-41B2-9DE5-829F561D16E8}"/>
                  </a:ext>
                </a:extLst>
              </p:cNvPr>
              <p:cNvSpPr txBox="1"/>
              <p:nvPr/>
            </p:nvSpPr>
            <p:spPr>
              <a:xfrm>
                <a:off x="8875856" y="2720676"/>
                <a:ext cx="2664384"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ZA" sz="3600" i="1" smtClean="0">
                              <a:solidFill>
                                <a:srgbClr val="836967"/>
                              </a:solidFill>
                              <a:latin typeface="Cambria Math" panose="02040503050406030204" pitchFamily="18" charset="0"/>
                            </a:rPr>
                          </m:ctrlPr>
                        </m:sSupPr>
                        <m:e>
                          <m:r>
                            <a:rPr lang="en-ZA" sz="3600" i="1">
                              <a:latin typeface="Cambria Math" panose="02040503050406030204" pitchFamily="18" charset="0"/>
                            </a:rPr>
                            <m:t>𝑐</m:t>
                          </m:r>
                        </m:e>
                        <m:sup>
                          <m:r>
                            <a:rPr lang="en-ZA" sz="3600" i="0">
                              <a:latin typeface="Cambria Math" panose="02040503050406030204" pitchFamily="18" charset="0"/>
                            </a:rPr>
                            <m:t>2</m:t>
                          </m:r>
                        </m:sup>
                      </m:sSup>
                      <m:r>
                        <a:rPr lang="en-ZA" sz="3600" i="0">
                          <a:latin typeface="Cambria Math" panose="02040503050406030204" pitchFamily="18" charset="0"/>
                        </a:rPr>
                        <m:t>=</m:t>
                      </m:r>
                      <m:sSup>
                        <m:sSupPr>
                          <m:ctrlPr>
                            <a:rPr lang="en-ZA" sz="3600" i="1">
                              <a:solidFill>
                                <a:srgbClr val="836967"/>
                              </a:solidFill>
                              <a:latin typeface="Cambria Math" panose="02040503050406030204" pitchFamily="18" charset="0"/>
                            </a:rPr>
                          </m:ctrlPr>
                        </m:sSupPr>
                        <m:e>
                          <m:r>
                            <a:rPr lang="en-ZA" sz="3600" i="1">
                              <a:latin typeface="Cambria Math" panose="02040503050406030204" pitchFamily="18" charset="0"/>
                            </a:rPr>
                            <m:t>𝑎</m:t>
                          </m:r>
                        </m:e>
                        <m:sup>
                          <m:r>
                            <a:rPr lang="en-ZA" sz="3600" i="0">
                              <a:latin typeface="Cambria Math" panose="02040503050406030204" pitchFamily="18" charset="0"/>
                            </a:rPr>
                            <m:t>2</m:t>
                          </m:r>
                        </m:sup>
                      </m:sSup>
                      <m:r>
                        <a:rPr lang="en-ZA" sz="3600" i="0">
                          <a:latin typeface="Cambria Math" panose="02040503050406030204" pitchFamily="18" charset="0"/>
                        </a:rPr>
                        <m:t>+</m:t>
                      </m:r>
                      <m:sSup>
                        <m:sSupPr>
                          <m:ctrlPr>
                            <a:rPr lang="en-ZA" sz="3600" i="1">
                              <a:solidFill>
                                <a:srgbClr val="836967"/>
                              </a:solidFill>
                              <a:latin typeface="Cambria Math" panose="02040503050406030204" pitchFamily="18" charset="0"/>
                            </a:rPr>
                          </m:ctrlPr>
                        </m:sSupPr>
                        <m:e>
                          <m:r>
                            <a:rPr lang="en-ZA" sz="3600" i="1">
                              <a:latin typeface="Cambria Math" panose="02040503050406030204" pitchFamily="18" charset="0"/>
                            </a:rPr>
                            <m:t>𝑏</m:t>
                          </m:r>
                        </m:e>
                        <m:sup>
                          <m:r>
                            <a:rPr lang="en-ZA" sz="3600" i="0">
                              <a:latin typeface="Cambria Math" panose="02040503050406030204" pitchFamily="18" charset="0"/>
                            </a:rPr>
                            <m:t>2</m:t>
                          </m:r>
                        </m:sup>
                      </m:sSup>
                    </m:oMath>
                  </m:oMathPara>
                </a14:m>
                <a:endParaRPr lang="en-ZA" sz="3600" dirty="0"/>
              </a:p>
            </p:txBody>
          </p:sp>
        </mc:Choice>
        <mc:Fallback xmlns="">
          <p:sp>
            <p:nvSpPr>
              <p:cNvPr id="11" name="TextBox 10">
                <a:extLst>
                  <a:ext uri="{FF2B5EF4-FFF2-40B4-BE49-F238E27FC236}">
                    <a16:creationId xmlns:a16="http://schemas.microsoft.com/office/drawing/2014/main" id="{D522A663-F548-41B2-9DE5-829F561D16E8}"/>
                  </a:ext>
                </a:extLst>
              </p:cNvPr>
              <p:cNvSpPr txBox="1">
                <a:spLocks noRot="1" noChangeAspect="1" noMove="1" noResize="1" noEditPoints="1" noAdjustHandles="1" noChangeArrowheads="1" noChangeShapeType="1" noTextEdit="1"/>
              </p:cNvSpPr>
              <p:nvPr/>
            </p:nvSpPr>
            <p:spPr>
              <a:xfrm>
                <a:off x="8875856" y="2720676"/>
                <a:ext cx="2664384" cy="553998"/>
              </a:xfrm>
              <a:prstGeom prst="rect">
                <a:avLst/>
              </a:prstGeom>
              <a:blipFill>
                <a:blip r:embed="rId8"/>
                <a:stretch>
                  <a:fillRect/>
                </a:stretch>
              </a:blipFill>
            </p:spPr>
            <p:txBody>
              <a:bodyPr/>
              <a:lstStyle/>
              <a:p>
                <a:r>
                  <a:rPr lang="en-ZA">
                    <a:noFill/>
                  </a:rPr>
                  <a:t> </a:t>
                </a:r>
              </a:p>
            </p:txBody>
          </p:sp>
        </mc:Fallback>
      </mc:AlternateContent>
      <p:sp>
        <p:nvSpPr>
          <p:cNvPr id="44" name="TextBox 43">
            <a:extLst>
              <a:ext uri="{FF2B5EF4-FFF2-40B4-BE49-F238E27FC236}">
                <a16:creationId xmlns:a16="http://schemas.microsoft.com/office/drawing/2014/main" id="{E4FEA8E2-6643-4AF7-904F-7ED78B1B6497}"/>
              </a:ext>
            </a:extLst>
          </p:cNvPr>
          <p:cNvSpPr txBox="1"/>
          <p:nvPr/>
        </p:nvSpPr>
        <p:spPr>
          <a:xfrm>
            <a:off x="7145723" y="2511529"/>
            <a:ext cx="2238297" cy="523220"/>
          </a:xfrm>
          <a:prstGeom prst="rect">
            <a:avLst/>
          </a:prstGeom>
          <a:noFill/>
        </p:spPr>
        <p:txBody>
          <a:bodyPr wrap="square" rtlCol="0">
            <a:spAutoFit/>
          </a:bodyPr>
          <a:lstStyle/>
          <a:p>
            <a:r>
              <a:rPr lang="en-US" sz="2800" dirty="0"/>
              <a:t>Flip it  :</a:t>
            </a:r>
            <a:endParaRPr lang="en-ZA" sz="2800" dirty="0"/>
          </a:p>
        </p:txBody>
      </p:sp>
      <p:sp>
        <p:nvSpPr>
          <p:cNvPr id="45" name="TextBox 44">
            <a:extLst>
              <a:ext uri="{FF2B5EF4-FFF2-40B4-BE49-F238E27FC236}">
                <a16:creationId xmlns:a16="http://schemas.microsoft.com/office/drawing/2014/main" id="{1DE6C281-6EA6-4B93-98A3-837A7D267224}"/>
              </a:ext>
            </a:extLst>
          </p:cNvPr>
          <p:cNvSpPr txBox="1"/>
          <p:nvPr/>
        </p:nvSpPr>
        <p:spPr>
          <a:xfrm>
            <a:off x="6382102" y="1036972"/>
            <a:ext cx="2238297" cy="523220"/>
          </a:xfrm>
          <a:prstGeom prst="rect">
            <a:avLst/>
          </a:prstGeom>
          <a:noFill/>
        </p:spPr>
        <p:txBody>
          <a:bodyPr wrap="square" rtlCol="0">
            <a:spAutoFit/>
          </a:bodyPr>
          <a:lstStyle/>
          <a:p>
            <a:r>
              <a:rPr lang="en-US" sz="2800" dirty="0"/>
              <a:t>Pythagoras :</a:t>
            </a:r>
            <a:endParaRPr lang="en-ZA" sz="2800" dirty="0"/>
          </a:p>
        </p:txBody>
      </p:sp>
      <p:sp>
        <p:nvSpPr>
          <p:cNvPr id="46" name="TextBox 45">
            <a:extLst>
              <a:ext uri="{FF2B5EF4-FFF2-40B4-BE49-F238E27FC236}">
                <a16:creationId xmlns:a16="http://schemas.microsoft.com/office/drawing/2014/main" id="{88E6BAC3-DF81-4890-89E9-4CC0E706C0BD}"/>
              </a:ext>
            </a:extLst>
          </p:cNvPr>
          <p:cNvSpPr txBox="1"/>
          <p:nvPr/>
        </p:nvSpPr>
        <p:spPr>
          <a:xfrm>
            <a:off x="5304633" y="1879627"/>
            <a:ext cx="3132677" cy="523220"/>
          </a:xfrm>
          <a:prstGeom prst="rect">
            <a:avLst/>
          </a:prstGeom>
          <a:noFill/>
        </p:spPr>
        <p:txBody>
          <a:bodyPr wrap="square" rtlCol="0">
            <a:spAutoFit/>
          </a:bodyPr>
          <a:lstStyle/>
          <a:p>
            <a:r>
              <a:rPr lang="en-US" sz="2800" dirty="0"/>
              <a:t>Borrow from slope :</a:t>
            </a:r>
            <a:endParaRPr lang="en-ZA" sz="2800" dirty="0"/>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BB335D6D-1A16-4C49-B663-1888FC965DE8}"/>
                  </a:ext>
                </a:extLst>
              </p:cNvPr>
              <p:cNvSpPr txBox="1"/>
              <p:nvPr/>
            </p:nvSpPr>
            <p:spPr>
              <a:xfrm>
                <a:off x="7335734" y="3437801"/>
                <a:ext cx="4524315"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ZA" sz="3200" i="1" smtClean="0">
                              <a:solidFill>
                                <a:srgbClr val="836967"/>
                              </a:solidFill>
                              <a:latin typeface="Cambria Math" panose="02040503050406030204" pitchFamily="18" charset="0"/>
                            </a:rPr>
                          </m:ctrlPr>
                        </m:sSupPr>
                        <m:e>
                          <m:r>
                            <a:rPr lang="en-ZA" sz="3200" i="1">
                              <a:latin typeface="Cambria Math" panose="02040503050406030204" pitchFamily="18" charset="0"/>
                            </a:rPr>
                            <m:t>𝐶</m:t>
                          </m:r>
                        </m:e>
                        <m:sup>
                          <m:r>
                            <a:rPr lang="en-ZA" sz="3200" i="0">
                              <a:latin typeface="Cambria Math" panose="02040503050406030204" pitchFamily="18" charset="0"/>
                            </a:rPr>
                            <m:t>2</m:t>
                          </m:r>
                        </m:sup>
                      </m:sSup>
                      <m:r>
                        <a:rPr lang="en-ZA" sz="3200" i="0">
                          <a:latin typeface="Cambria Math" panose="02040503050406030204" pitchFamily="18" charset="0"/>
                        </a:rPr>
                        <m:t>=</m:t>
                      </m:r>
                      <m:sSup>
                        <m:sSupPr>
                          <m:ctrlPr>
                            <a:rPr lang="en-ZA" sz="3200" i="1">
                              <a:solidFill>
                                <a:srgbClr val="836967"/>
                              </a:solidFill>
                              <a:latin typeface="Cambria Math" panose="02040503050406030204" pitchFamily="18" charset="0"/>
                            </a:rPr>
                          </m:ctrlPr>
                        </m:sSupPr>
                        <m:e>
                          <m:d>
                            <m:dPr>
                              <m:ctrlPr>
                                <a:rPr lang="en-ZA" sz="3200" i="1">
                                  <a:solidFill>
                                    <a:srgbClr val="836967"/>
                                  </a:solidFill>
                                  <a:latin typeface="Cambria Math" panose="02040503050406030204" pitchFamily="18" charset="0"/>
                                </a:rPr>
                              </m:ctrlPr>
                            </m:dPr>
                            <m:e>
                              <m:r>
                                <a:rPr lang="en-US" sz="3200" b="0" i="1" smtClean="0">
                                  <a:solidFill>
                                    <a:srgbClr val="836967"/>
                                  </a:solidFill>
                                  <a:latin typeface="Cambria Math" panose="02040503050406030204" pitchFamily="18" charset="0"/>
                                </a:rPr>
                                <m:t>6</m:t>
                              </m:r>
                              <m:r>
                                <a:rPr lang="en-ZA" sz="3200" i="0">
                                  <a:latin typeface="Cambria Math" panose="02040503050406030204" pitchFamily="18" charset="0"/>
                                </a:rPr>
                                <m:t>−</m:t>
                              </m:r>
                              <m:r>
                                <a:rPr lang="en-US" sz="3200" b="0" i="1" smtClean="0">
                                  <a:solidFill>
                                    <a:srgbClr val="836967"/>
                                  </a:solidFill>
                                  <a:latin typeface="Cambria Math" panose="02040503050406030204" pitchFamily="18" charset="0"/>
                                </a:rPr>
                                <m:t>2</m:t>
                              </m:r>
                            </m:e>
                          </m:d>
                        </m:e>
                        <m:sup>
                          <m:r>
                            <a:rPr lang="en-ZA" sz="3200" i="0">
                              <a:latin typeface="Cambria Math" panose="02040503050406030204" pitchFamily="18" charset="0"/>
                            </a:rPr>
                            <m:t>2</m:t>
                          </m:r>
                        </m:sup>
                      </m:sSup>
                      <m:r>
                        <a:rPr lang="en-ZA" sz="3200" i="0">
                          <a:latin typeface="Cambria Math" panose="02040503050406030204" pitchFamily="18" charset="0"/>
                        </a:rPr>
                        <m:t>−</m:t>
                      </m:r>
                      <m:sSup>
                        <m:sSupPr>
                          <m:ctrlPr>
                            <a:rPr lang="en-ZA" sz="3200" i="1">
                              <a:solidFill>
                                <a:srgbClr val="836967"/>
                              </a:solidFill>
                              <a:latin typeface="Cambria Math" panose="02040503050406030204" pitchFamily="18" charset="0"/>
                            </a:rPr>
                          </m:ctrlPr>
                        </m:sSupPr>
                        <m:e>
                          <m:d>
                            <m:dPr>
                              <m:ctrlPr>
                                <a:rPr lang="en-ZA" sz="3200" i="1">
                                  <a:solidFill>
                                    <a:srgbClr val="836967"/>
                                  </a:solidFill>
                                  <a:latin typeface="Cambria Math" panose="02040503050406030204" pitchFamily="18" charset="0"/>
                                </a:rPr>
                              </m:ctrlPr>
                            </m:dPr>
                            <m:e>
                              <m:r>
                                <a:rPr lang="en-US" sz="3200" b="0" i="1" smtClean="0">
                                  <a:solidFill>
                                    <a:srgbClr val="836967"/>
                                  </a:solidFill>
                                  <a:latin typeface="Cambria Math" panose="02040503050406030204" pitchFamily="18" charset="0"/>
                                </a:rPr>
                                <m:t>4−3</m:t>
                              </m:r>
                            </m:e>
                          </m:d>
                        </m:e>
                        <m:sup>
                          <m:r>
                            <a:rPr lang="en-ZA" sz="3200" i="0">
                              <a:latin typeface="Cambria Math" panose="02040503050406030204" pitchFamily="18" charset="0"/>
                            </a:rPr>
                            <m:t>2</m:t>
                          </m:r>
                        </m:sup>
                      </m:sSup>
                    </m:oMath>
                  </m:oMathPara>
                </a14:m>
                <a:endParaRPr lang="en-ZA" dirty="0"/>
              </a:p>
            </p:txBody>
          </p:sp>
        </mc:Choice>
        <mc:Fallback xmlns="">
          <p:sp>
            <p:nvSpPr>
              <p:cNvPr id="14" name="TextBox 13">
                <a:extLst>
                  <a:ext uri="{FF2B5EF4-FFF2-40B4-BE49-F238E27FC236}">
                    <a16:creationId xmlns:a16="http://schemas.microsoft.com/office/drawing/2014/main" id="{BB335D6D-1A16-4C49-B663-1888FC965DE8}"/>
                  </a:ext>
                </a:extLst>
              </p:cNvPr>
              <p:cNvSpPr txBox="1">
                <a:spLocks noRot="1" noChangeAspect="1" noMove="1" noResize="1" noEditPoints="1" noAdjustHandles="1" noChangeArrowheads="1" noChangeShapeType="1" noTextEdit="1"/>
              </p:cNvSpPr>
              <p:nvPr/>
            </p:nvSpPr>
            <p:spPr>
              <a:xfrm>
                <a:off x="7335734" y="3437801"/>
                <a:ext cx="4524315" cy="492443"/>
              </a:xfrm>
              <a:prstGeom prst="rect">
                <a:avLst/>
              </a:prstGeom>
              <a:blipFill>
                <a:blip r:embed="rId9"/>
                <a:stretch>
                  <a:fillRect/>
                </a:stretch>
              </a:blipFill>
            </p:spPr>
            <p:txBody>
              <a:bodyPr/>
              <a:lstStyle/>
              <a:p>
                <a:r>
                  <a:rPr lang="en-ZA">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E7DFD60A-8D49-4BD6-B511-FA703CFEB106}"/>
                  </a:ext>
                </a:extLst>
              </p:cNvPr>
              <p:cNvSpPr txBox="1"/>
              <p:nvPr/>
            </p:nvSpPr>
            <p:spPr>
              <a:xfrm>
                <a:off x="7307343" y="4149434"/>
                <a:ext cx="4632871" cy="59638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ZA" sz="3200" i="1" smtClean="0">
                          <a:latin typeface="Cambria Math" panose="02040503050406030204" pitchFamily="18" charset="0"/>
                        </a:rPr>
                        <m:t>𝐶</m:t>
                      </m:r>
                      <m:r>
                        <a:rPr lang="en-ZA" sz="3200" i="0">
                          <a:latin typeface="Cambria Math" panose="02040503050406030204" pitchFamily="18" charset="0"/>
                        </a:rPr>
                        <m:t>=</m:t>
                      </m:r>
                      <m:rad>
                        <m:radPr>
                          <m:degHide m:val="on"/>
                          <m:ctrlPr>
                            <a:rPr lang="en-ZA" sz="3200" i="1">
                              <a:solidFill>
                                <a:srgbClr val="836967"/>
                              </a:solidFill>
                              <a:latin typeface="Cambria Math" panose="02040503050406030204" pitchFamily="18" charset="0"/>
                            </a:rPr>
                          </m:ctrlPr>
                        </m:radPr>
                        <m:deg/>
                        <m:e>
                          <m:sSup>
                            <m:sSupPr>
                              <m:ctrlPr>
                                <a:rPr lang="en-ZA" sz="3200" i="1">
                                  <a:solidFill>
                                    <a:srgbClr val="836967"/>
                                  </a:solidFill>
                                  <a:latin typeface="Cambria Math" panose="02040503050406030204" pitchFamily="18" charset="0"/>
                                </a:rPr>
                              </m:ctrlPr>
                            </m:sSupPr>
                            <m:e>
                              <m:d>
                                <m:dPr>
                                  <m:ctrlPr>
                                    <a:rPr lang="en-ZA" sz="3200" i="1">
                                      <a:solidFill>
                                        <a:srgbClr val="836967"/>
                                      </a:solidFill>
                                      <a:latin typeface="Cambria Math" panose="02040503050406030204" pitchFamily="18" charset="0"/>
                                    </a:rPr>
                                  </m:ctrlPr>
                                </m:dPr>
                                <m:e>
                                  <m:r>
                                    <a:rPr lang="en-US" sz="3200" b="0" i="1" smtClean="0">
                                      <a:solidFill>
                                        <a:srgbClr val="836967"/>
                                      </a:solidFill>
                                      <a:latin typeface="Cambria Math" panose="02040503050406030204" pitchFamily="18" charset="0"/>
                                    </a:rPr>
                                    <m:t>6−2</m:t>
                                  </m:r>
                                </m:e>
                              </m:d>
                            </m:e>
                            <m:sup>
                              <m:r>
                                <a:rPr lang="en-ZA" sz="3200" i="0">
                                  <a:latin typeface="Cambria Math" panose="02040503050406030204" pitchFamily="18" charset="0"/>
                                </a:rPr>
                                <m:t>2</m:t>
                              </m:r>
                            </m:sup>
                          </m:sSup>
                          <m:r>
                            <a:rPr lang="en-ZA" sz="3200" i="0">
                              <a:latin typeface="Cambria Math" panose="02040503050406030204" pitchFamily="18" charset="0"/>
                            </a:rPr>
                            <m:t>−</m:t>
                          </m:r>
                        </m:e>
                      </m:rad>
                      <m:sSup>
                        <m:sSupPr>
                          <m:ctrlPr>
                            <a:rPr lang="en-ZA" sz="3200" i="1">
                              <a:solidFill>
                                <a:srgbClr val="836967"/>
                              </a:solidFill>
                              <a:latin typeface="Cambria Math" panose="02040503050406030204" pitchFamily="18" charset="0"/>
                            </a:rPr>
                          </m:ctrlPr>
                        </m:sSupPr>
                        <m:e>
                          <m:d>
                            <m:dPr>
                              <m:ctrlPr>
                                <a:rPr lang="en-ZA" sz="3200" i="1">
                                  <a:solidFill>
                                    <a:srgbClr val="836967"/>
                                  </a:solidFill>
                                  <a:latin typeface="Cambria Math" panose="02040503050406030204" pitchFamily="18" charset="0"/>
                                </a:rPr>
                              </m:ctrlPr>
                            </m:dPr>
                            <m:e>
                              <m:r>
                                <a:rPr lang="en-US" sz="3200" b="0" i="1" smtClean="0">
                                  <a:solidFill>
                                    <a:srgbClr val="836967"/>
                                  </a:solidFill>
                                  <a:latin typeface="Cambria Math" panose="02040503050406030204" pitchFamily="18" charset="0"/>
                                </a:rPr>
                                <m:t>4−3</m:t>
                              </m:r>
                            </m:e>
                          </m:d>
                        </m:e>
                        <m:sup>
                          <m:r>
                            <a:rPr lang="en-ZA" sz="3200" i="0">
                              <a:latin typeface="Cambria Math" panose="02040503050406030204" pitchFamily="18" charset="0"/>
                            </a:rPr>
                            <m:t>2</m:t>
                          </m:r>
                        </m:sup>
                      </m:sSup>
                    </m:oMath>
                  </m:oMathPara>
                </a14:m>
                <a:endParaRPr lang="en-ZA" sz="3200" dirty="0"/>
              </a:p>
            </p:txBody>
          </p:sp>
        </mc:Choice>
        <mc:Fallback xmlns="">
          <p:sp>
            <p:nvSpPr>
              <p:cNvPr id="15" name="TextBox 14">
                <a:extLst>
                  <a:ext uri="{FF2B5EF4-FFF2-40B4-BE49-F238E27FC236}">
                    <a16:creationId xmlns:a16="http://schemas.microsoft.com/office/drawing/2014/main" id="{E7DFD60A-8D49-4BD6-B511-FA703CFEB106}"/>
                  </a:ext>
                </a:extLst>
              </p:cNvPr>
              <p:cNvSpPr txBox="1">
                <a:spLocks noRot="1" noChangeAspect="1" noMove="1" noResize="1" noEditPoints="1" noAdjustHandles="1" noChangeArrowheads="1" noChangeShapeType="1" noTextEdit="1"/>
              </p:cNvSpPr>
              <p:nvPr/>
            </p:nvSpPr>
            <p:spPr>
              <a:xfrm>
                <a:off x="7307343" y="4149434"/>
                <a:ext cx="4632871" cy="596382"/>
              </a:xfrm>
              <a:prstGeom prst="rect">
                <a:avLst/>
              </a:prstGeom>
              <a:blipFill>
                <a:blip r:embed="rId10"/>
                <a:stretch>
                  <a:fillRect/>
                </a:stretch>
              </a:blipFill>
            </p:spPr>
            <p:txBody>
              <a:bodyPr/>
              <a:lstStyle/>
              <a:p>
                <a:r>
                  <a:rPr lang="en-ZA">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88EEC809-C226-4E20-BDC4-8B0E1745D5E0}"/>
                  </a:ext>
                </a:extLst>
              </p:cNvPr>
              <p:cNvSpPr txBox="1"/>
              <p:nvPr/>
            </p:nvSpPr>
            <p:spPr>
              <a:xfrm>
                <a:off x="7250678" y="4927546"/>
                <a:ext cx="2364109" cy="61933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ZA" sz="3600" i="1" smtClean="0">
                          <a:latin typeface="Cambria Math" panose="02040503050406030204" pitchFamily="18" charset="0"/>
                        </a:rPr>
                        <m:t>𝐶</m:t>
                      </m:r>
                      <m:r>
                        <a:rPr lang="en-ZA" sz="3600" i="0">
                          <a:latin typeface="Cambria Math" panose="02040503050406030204" pitchFamily="18" charset="0"/>
                        </a:rPr>
                        <m:t>=</m:t>
                      </m:r>
                      <m:rad>
                        <m:radPr>
                          <m:degHide m:val="on"/>
                          <m:ctrlPr>
                            <a:rPr lang="en-ZA" sz="3600" i="1">
                              <a:solidFill>
                                <a:srgbClr val="836967"/>
                              </a:solidFill>
                              <a:latin typeface="Cambria Math" panose="02040503050406030204" pitchFamily="18" charset="0"/>
                            </a:rPr>
                          </m:ctrlPr>
                        </m:radPr>
                        <m:deg/>
                        <m:e>
                          <m:r>
                            <a:rPr lang="en-ZA" sz="3600" i="0">
                              <a:latin typeface="Cambria Math" panose="02040503050406030204" pitchFamily="18" charset="0"/>
                            </a:rPr>
                            <m:t>9−1</m:t>
                          </m:r>
                        </m:e>
                      </m:rad>
                    </m:oMath>
                  </m:oMathPara>
                </a14:m>
                <a:endParaRPr lang="en-ZA" sz="3600" dirty="0"/>
              </a:p>
            </p:txBody>
          </p:sp>
        </mc:Choice>
        <mc:Fallback xmlns="">
          <p:sp>
            <p:nvSpPr>
              <p:cNvPr id="4" name="TextBox 3">
                <a:extLst>
                  <a:ext uri="{FF2B5EF4-FFF2-40B4-BE49-F238E27FC236}">
                    <a16:creationId xmlns:a16="http://schemas.microsoft.com/office/drawing/2014/main" id="{88EEC809-C226-4E20-BDC4-8B0E1745D5E0}"/>
                  </a:ext>
                </a:extLst>
              </p:cNvPr>
              <p:cNvSpPr txBox="1">
                <a:spLocks noRot="1" noChangeAspect="1" noMove="1" noResize="1" noEditPoints="1" noAdjustHandles="1" noChangeArrowheads="1" noChangeShapeType="1" noTextEdit="1"/>
              </p:cNvSpPr>
              <p:nvPr/>
            </p:nvSpPr>
            <p:spPr>
              <a:xfrm>
                <a:off x="7250678" y="4927546"/>
                <a:ext cx="2364109" cy="619337"/>
              </a:xfrm>
              <a:prstGeom prst="rect">
                <a:avLst/>
              </a:prstGeom>
              <a:blipFill>
                <a:blip r:embed="rId11"/>
                <a:stretch>
                  <a:fillRect/>
                </a:stretch>
              </a:blipFill>
            </p:spPr>
            <p:txBody>
              <a:bodyPr/>
              <a:lstStyle/>
              <a:p>
                <a:r>
                  <a:rPr lang="en-ZA">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5FA8685-3EE6-4558-A5B7-7CFC2443EA93}"/>
                  </a:ext>
                </a:extLst>
              </p:cNvPr>
              <p:cNvSpPr txBox="1"/>
              <p:nvPr/>
            </p:nvSpPr>
            <p:spPr>
              <a:xfrm>
                <a:off x="7335734" y="5675509"/>
                <a:ext cx="1559401" cy="61933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ZA" sz="3600" i="1" smtClean="0">
                          <a:latin typeface="Cambria Math" panose="02040503050406030204" pitchFamily="18" charset="0"/>
                        </a:rPr>
                        <m:t>𝐶</m:t>
                      </m:r>
                      <m:r>
                        <a:rPr lang="en-ZA" sz="3600" i="0">
                          <a:latin typeface="Cambria Math" panose="02040503050406030204" pitchFamily="18" charset="0"/>
                        </a:rPr>
                        <m:t>=</m:t>
                      </m:r>
                      <m:rad>
                        <m:radPr>
                          <m:degHide m:val="on"/>
                          <m:ctrlPr>
                            <a:rPr lang="en-ZA" sz="3600" i="1">
                              <a:solidFill>
                                <a:srgbClr val="836967"/>
                              </a:solidFill>
                              <a:latin typeface="Cambria Math" panose="02040503050406030204" pitchFamily="18" charset="0"/>
                            </a:rPr>
                          </m:ctrlPr>
                        </m:radPr>
                        <m:deg/>
                        <m:e>
                          <m:r>
                            <a:rPr lang="en-ZA" sz="3600" i="0">
                              <a:latin typeface="Cambria Math" panose="02040503050406030204" pitchFamily="18" charset="0"/>
                            </a:rPr>
                            <m:t>8</m:t>
                          </m:r>
                        </m:e>
                      </m:rad>
                    </m:oMath>
                  </m:oMathPara>
                </a14:m>
                <a:endParaRPr lang="en-ZA" sz="3600" dirty="0"/>
              </a:p>
            </p:txBody>
          </p:sp>
        </mc:Choice>
        <mc:Fallback xmlns="">
          <p:sp>
            <p:nvSpPr>
              <p:cNvPr id="5" name="TextBox 4">
                <a:extLst>
                  <a:ext uri="{FF2B5EF4-FFF2-40B4-BE49-F238E27FC236}">
                    <a16:creationId xmlns:a16="http://schemas.microsoft.com/office/drawing/2014/main" id="{05FA8685-3EE6-4558-A5B7-7CFC2443EA93}"/>
                  </a:ext>
                </a:extLst>
              </p:cNvPr>
              <p:cNvSpPr txBox="1">
                <a:spLocks noRot="1" noChangeAspect="1" noMove="1" noResize="1" noEditPoints="1" noAdjustHandles="1" noChangeArrowheads="1" noChangeShapeType="1" noTextEdit="1"/>
              </p:cNvSpPr>
              <p:nvPr/>
            </p:nvSpPr>
            <p:spPr>
              <a:xfrm>
                <a:off x="7335734" y="5675509"/>
                <a:ext cx="1559401" cy="619337"/>
              </a:xfrm>
              <a:prstGeom prst="rect">
                <a:avLst/>
              </a:prstGeom>
              <a:blipFill>
                <a:blip r:embed="rId12"/>
                <a:stretch>
                  <a:fillRect/>
                </a:stretch>
              </a:blipFill>
            </p:spPr>
            <p:txBody>
              <a:bodyPr/>
              <a:lstStyle/>
              <a:p>
                <a:r>
                  <a:rPr lang="en-ZA">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A970AF68-73B6-4F7A-87CE-8267605E4EDD}"/>
                  </a:ext>
                </a:extLst>
              </p:cNvPr>
              <p:cNvSpPr txBox="1"/>
              <p:nvPr/>
            </p:nvSpPr>
            <p:spPr>
              <a:xfrm>
                <a:off x="9071652" y="5846282"/>
                <a:ext cx="2920932" cy="70788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nor/>
                        </m:rPr>
                        <a:rPr lang="en-US" sz="2800" b="0" i="0" dirty="0" smtClean="0">
                          <a:solidFill>
                            <a:srgbClr val="202124"/>
                          </a:solidFill>
                          <a:effectLst/>
                          <a:latin typeface="arial" panose="020B0604020202020204" pitchFamily="34" charset="0"/>
                        </a:rPr>
                        <m:t>= </m:t>
                      </m:r>
                      <m:r>
                        <m:rPr>
                          <m:nor/>
                        </m:rPr>
                        <a:rPr lang="en-ZA" sz="2800" b="0" i="0" dirty="0" smtClean="0">
                          <a:solidFill>
                            <a:srgbClr val="202124"/>
                          </a:solidFill>
                          <a:effectLst/>
                          <a:latin typeface="arial" panose="020B0604020202020204" pitchFamily="34" charset="0"/>
                        </a:rPr>
                        <m:t>2.82842712475</m:t>
                      </m:r>
                    </m:oMath>
                  </m:oMathPara>
                </a14:m>
                <a:endParaRPr lang="en-ZA" sz="2800" dirty="0"/>
              </a:p>
              <a:p>
                <a:endParaRPr lang="en-ZA" dirty="0"/>
              </a:p>
            </p:txBody>
          </p:sp>
        </mc:Choice>
        <mc:Fallback xmlns="">
          <p:sp>
            <p:nvSpPr>
              <p:cNvPr id="16" name="TextBox 15">
                <a:extLst>
                  <a:ext uri="{FF2B5EF4-FFF2-40B4-BE49-F238E27FC236}">
                    <a16:creationId xmlns:a16="http://schemas.microsoft.com/office/drawing/2014/main" id="{A970AF68-73B6-4F7A-87CE-8267605E4EDD}"/>
                  </a:ext>
                </a:extLst>
              </p:cNvPr>
              <p:cNvSpPr txBox="1">
                <a:spLocks noRot="1" noChangeAspect="1" noMove="1" noResize="1" noEditPoints="1" noAdjustHandles="1" noChangeArrowheads="1" noChangeShapeType="1" noTextEdit="1"/>
              </p:cNvSpPr>
              <p:nvPr/>
            </p:nvSpPr>
            <p:spPr>
              <a:xfrm>
                <a:off x="9071652" y="5846282"/>
                <a:ext cx="2920932" cy="707886"/>
              </a:xfrm>
              <a:prstGeom prst="rect">
                <a:avLst/>
              </a:prstGeom>
              <a:blipFill>
                <a:blip r:embed="rId13"/>
                <a:stretch>
                  <a:fillRect/>
                </a:stretch>
              </a:blipFill>
            </p:spPr>
            <p:txBody>
              <a:bodyPr/>
              <a:lstStyle/>
              <a:p>
                <a:r>
                  <a:rPr lang="en-ZA">
                    <a:noFill/>
                  </a:rPr>
                  <a:t> </a:t>
                </a:r>
              </a:p>
            </p:txBody>
          </p:sp>
        </mc:Fallback>
      </mc:AlternateContent>
      <p:sp>
        <p:nvSpPr>
          <p:cNvPr id="7" name="Rectangle 6">
            <a:extLst>
              <a:ext uri="{FF2B5EF4-FFF2-40B4-BE49-F238E27FC236}">
                <a16:creationId xmlns:a16="http://schemas.microsoft.com/office/drawing/2014/main" id="{D8F5751B-5C29-A710-648A-DAFB3E47C9CC}"/>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3662742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3BB6D9F-C1D3-4CEE-8A46-8BD4FFA45E1C}"/>
              </a:ext>
            </a:extLst>
          </p:cNvPr>
          <p:cNvPicPr>
            <a:picLocks noChangeAspect="1"/>
          </p:cNvPicPr>
          <p:nvPr/>
        </p:nvPicPr>
        <p:blipFill>
          <a:blip r:embed="rId2"/>
          <a:stretch>
            <a:fillRect/>
          </a:stretch>
        </p:blipFill>
        <p:spPr>
          <a:xfrm>
            <a:off x="643467" y="1841677"/>
            <a:ext cx="10905066" cy="4803421"/>
          </a:xfrm>
          <a:prstGeom prst="rect">
            <a:avLst/>
          </a:prstGeom>
        </p:spPr>
      </p:pic>
      <p:sp>
        <p:nvSpPr>
          <p:cNvPr id="2" name="Title 1">
            <a:extLst>
              <a:ext uri="{FF2B5EF4-FFF2-40B4-BE49-F238E27FC236}">
                <a16:creationId xmlns:a16="http://schemas.microsoft.com/office/drawing/2014/main" id="{2E87AC46-BB35-472F-9F77-41732A9E7CB7}"/>
              </a:ext>
            </a:extLst>
          </p:cNvPr>
          <p:cNvSpPr>
            <a:spLocks noGrp="1"/>
          </p:cNvSpPr>
          <p:nvPr>
            <p:ph type="title"/>
          </p:nvPr>
        </p:nvSpPr>
        <p:spPr/>
        <p:txBody>
          <a:bodyPr/>
          <a:lstStyle/>
          <a:p>
            <a:r>
              <a:rPr lang="en-US" b="1" dirty="0">
                <a:solidFill>
                  <a:schemeClr val="accent1">
                    <a:lumMod val="50000"/>
                  </a:schemeClr>
                </a:solidFill>
              </a:rPr>
              <a:t>Python implementation of KNN from scratch</a:t>
            </a:r>
            <a:endParaRPr lang="en-ZA" b="1" dirty="0">
              <a:solidFill>
                <a:schemeClr val="accent1">
                  <a:lumMod val="50000"/>
                </a:schemeClr>
              </a:solidFill>
            </a:endParaRPr>
          </a:p>
        </p:txBody>
      </p:sp>
      <p:sp>
        <p:nvSpPr>
          <p:cNvPr id="3" name="Rectangle 2">
            <a:extLst>
              <a:ext uri="{FF2B5EF4-FFF2-40B4-BE49-F238E27FC236}">
                <a16:creationId xmlns:a16="http://schemas.microsoft.com/office/drawing/2014/main" id="{9FD9A8DB-2B42-A9BA-408D-3307EF52B242}"/>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19022282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5379D1-1068-4762-9787-4707C88FC642}"/>
              </a:ext>
            </a:extLst>
          </p:cNvPr>
          <p:cNvPicPr>
            <a:picLocks noChangeAspect="1"/>
          </p:cNvPicPr>
          <p:nvPr/>
        </p:nvPicPr>
        <p:blipFill>
          <a:blip r:embed="rId2"/>
          <a:stretch>
            <a:fillRect/>
          </a:stretch>
        </p:blipFill>
        <p:spPr>
          <a:xfrm>
            <a:off x="865288" y="643466"/>
            <a:ext cx="10461424" cy="5571067"/>
          </a:xfrm>
          <a:prstGeom prst="rect">
            <a:avLst/>
          </a:prstGeom>
        </p:spPr>
      </p:pic>
      <p:sp>
        <p:nvSpPr>
          <p:cNvPr id="2" name="Rectangle 1">
            <a:extLst>
              <a:ext uri="{FF2B5EF4-FFF2-40B4-BE49-F238E27FC236}">
                <a16:creationId xmlns:a16="http://schemas.microsoft.com/office/drawing/2014/main" id="{7401CCC7-5579-8947-F3E0-A3F1C474D868}"/>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1846799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A4BEE-26DA-1F16-91FD-B0E981861E4F}"/>
              </a:ext>
            </a:extLst>
          </p:cNvPr>
          <p:cNvSpPr>
            <a:spLocks noGrp="1"/>
          </p:cNvSpPr>
          <p:nvPr>
            <p:ph type="title"/>
          </p:nvPr>
        </p:nvSpPr>
        <p:spPr/>
        <p:txBody>
          <a:bodyPr/>
          <a:lstStyle/>
          <a:p>
            <a:r>
              <a:rPr lang="en-US" dirty="0"/>
              <a:t>Examples?</a:t>
            </a:r>
            <a:endParaRPr lang="en-ZA" dirty="0"/>
          </a:p>
        </p:txBody>
      </p:sp>
      <p:graphicFrame>
        <p:nvGraphicFramePr>
          <p:cNvPr id="4" name="Table 4">
            <a:extLst>
              <a:ext uri="{FF2B5EF4-FFF2-40B4-BE49-F238E27FC236}">
                <a16:creationId xmlns:a16="http://schemas.microsoft.com/office/drawing/2014/main" id="{E16FA608-9D43-ADF6-C3FC-519C6F652663}"/>
              </a:ext>
            </a:extLst>
          </p:cNvPr>
          <p:cNvGraphicFramePr>
            <a:graphicFrameLocks noGrp="1"/>
          </p:cNvGraphicFramePr>
          <p:nvPr>
            <p:ph idx="1"/>
          </p:nvPr>
        </p:nvGraphicFramePr>
        <p:xfrm>
          <a:off x="838200" y="1825625"/>
          <a:ext cx="10515600" cy="222504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1376967838"/>
                    </a:ext>
                  </a:extLst>
                </a:gridCol>
                <a:gridCol w="5257800">
                  <a:extLst>
                    <a:ext uri="{9D8B030D-6E8A-4147-A177-3AD203B41FA5}">
                      <a16:colId xmlns:a16="http://schemas.microsoft.com/office/drawing/2014/main" val="1978169184"/>
                    </a:ext>
                  </a:extLst>
                </a:gridCol>
              </a:tblGrid>
              <a:tr h="370840">
                <a:tc>
                  <a:txBody>
                    <a:bodyPr/>
                    <a:lstStyle/>
                    <a:p>
                      <a:r>
                        <a:rPr lang="en-US" dirty="0"/>
                        <a:t>Classification</a:t>
                      </a:r>
                      <a:endParaRPr lang="en-ZA" dirty="0"/>
                    </a:p>
                  </a:txBody>
                  <a:tcPr/>
                </a:tc>
                <a:tc>
                  <a:txBody>
                    <a:bodyPr/>
                    <a:lstStyle/>
                    <a:p>
                      <a:r>
                        <a:rPr lang="en-US" dirty="0"/>
                        <a:t>Regression</a:t>
                      </a:r>
                      <a:endParaRPr lang="en-ZA" dirty="0"/>
                    </a:p>
                  </a:txBody>
                  <a:tcPr/>
                </a:tc>
                <a:extLst>
                  <a:ext uri="{0D108BD9-81ED-4DB2-BD59-A6C34878D82A}">
                    <a16:rowId xmlns:a16="http://schemas.microsoft.com/office/drawing/2014/main" val="1404966255"/>
                  </a:ext>
                </a:extLst>
              </a:tr>
              <a:tr h="370840">
                <a:tc>
                  <a:txBody>
                    <a:bodyPr/>
                    <a:lstStyle/>
                    <a:p>
                      <a:endParaRPr lang="en-ZA" dirty="0"/>
                    </a:p>
                  </a:txBody>
                  <a:tcPr/>
                </a:tc>
                <a:tc>
                  <a:txBody>
                    <a:bodyPr/>
                    <a:lstStyle/>
                    <a:p>
                      <a:endParaRPr lang="en-ZA" dirty="0"/>
                    </a:p>
                  </a:txBody>
                  <a:tcPr/>
                </a:tc>
                <a:extLst>
                  <a:ext uri="{0D108BD9-81ED-4DB2-BD59-A6C34878D82A}">
                    <a16:rowId xmlns:a16="http://schemas.microsoft.com/office/drawing/2014/main" val="1433497451"/>
                  </a:ext>
                </a:extLst>
              </a:tr>
              <a:tr h="370840">
                <a:tc>
                  <a:txBody>
                    <a:bodyPr/>
                    <a:lstStyle/>
                    <a:p>
                      <a:endParaRPr lang="en-ZA" dirty="0"/>
                    </a:p>
                  </a:txBody>
                  <a:tcPr/>
                </a:tc>
                <a:tc>
                  <a:txBody>
                    <a:bodyPr/>
                    <a:lstStyle/>
                    <a:p>
                      <a:endParaRPr lang="en-ZA"/>
                    </a:p>
                  </a:txBody>
                  <a:tcPr/>
                </a:tc>
                <a:extLst>
                  <a:ext uri="{0D108BD9-81ED-4DB2-BD59-A6C34878D82A}">
                    <a16:rowId xmlns:a16="http://schemas.microsoft.com/office/drawing/2014/main" val="536622792"/>
                  </a:ext>
                </a:extLst>
              </a:tr>
              <a:tr h="370840">
                <a:tc>
                  <a:txBody>
                    <a:bodyPr/>
                    <a:lstStyle/>
                    <a:p>
                      <a:endParaRPr lang="en-ZA" dirty="0"/>
                    </a:p>
                  </a:txBody>
                  <a:tcPr/>
                </a:tc>
                <a:tc>
                  <a:txBody>
                    <a:bodyPr/>
                    <a:lstStyle/>
                    <a:p>
                      <a:endParaRPr lang="en-ZA"/>
                    </a:p>
                  </a:txBody>
                  <a:tcPr/>
                </a:tc>
                <a:extLst>
                  <a:ext uri="{0D108BD9-81ED-4DB2-BD59-A6C34878D82A}">
                    <a16:rowId xmlns:a16="http://schemas.microsoft.com/office/drawing/2014/main" val="1287152055"/>
                  </a:ext>
                </a:extLst>
              </a:tr>
              <a:tr h="370840">
                <a:tc>
                  <a:txBody>
                    <a:bodyPr/>
                    <a:lstStyle/>
                    <a:p>
                      <a:endParaRPr lang="en-ZA" dirty="0"/>
                    </a:p>
                  </a:txBody>
                  <a:tcPr/>
                </a:tc>
                <a:tc>
                  <a:txBody>
                    <a:bodyPr/>
                    <a:lstStyle/>
                    <a:p>
                      <a:endParaRPr lang="en-ZA" dirty="0"/>
                    </a:p>
                  </a:txBody>
                  <a:tcPr/>
                </a:tc>
                <a:extLst>
                  <a:ext uri="{0D108BD9-81ED-4DB2-BD59-A6C34878D82A}">
                    <a16:rowId xmlns:a16="http://schemas.microsoft.com/office/drawing/2014/main" val="2641766903"/>
                  </a:ext>
                </a:extLst>
              </a:tr>
              <a:tr h="370840">
                <a:tc>
                  <a:txBody>
                    <a:bodyPr/>
                    <a:lstStyle/>
                    <a:p>
                      <a:endParaRPr lang="en-ZA" dirty="0"/>
                    </a:p>
                  </a:txBody>
                  <a:tcPr/>
                </a:tc>
                <a:tc>
                  <a:txBody>
                    <a:bodyPr/>
                    <a:lstStyle/>
                    <a:p>
                      <a:endParaRPr lang="en-ZA" dirty="0"/>
                    </a:p>
                  </a:txBody>
                  <a:tcPr/>
                </a:tc>
                <a:extLst>
                  <a:ext uri="{0D108BD9-81ED-4DB2-BD59-A6C34878D82A}">
                    <a16:rowId xmlns:a16="http://schemas.microsoft.com/office/drawing/2014/main" val="1159862101"/>
                  </a:ext>
                </a:extLst>
              </a:tr>
            </a:tbl>
          </a:graphicData>
        </a:graphic>
      </p:graphicFrame>
    </p:spTree>
    <p:extLst>
      <p:ext uri="{BB962C8B-B14F-4D97-AF65-F5344CB8AC3E}">
        <p14:creationId xmlns:p14="http://schemas.microsoft.com/office/powerpoint/2010/main" val="34029079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ABB6A8-4685-4D1D-ABA7-37A20107766C}"/>
              </a:ext>
            </a:extLst>
          </p:cNvPr>
          <p:cNvPicPr>
            <a:picLocks noChangeAspect="1"/>
          </p:cNvPicPr>
          <p:nvPr/>
        </p:nvPicPr>
        <p:blipFill>
          <a:blip r:embed="rId2"/>
          <a:stretch>
            <a:fillRect/>
          </a:stretch>
        </p:blipFill>
        <p:spPr>
          <a:xfrm>
            <a:off x="643467" y="732366"/>
            <a:ext cx="10905066" cy="5393266"/>
          </a:xfrm>
          <a:prstGeom prst="rect">
            <a:avLst/>
          </a:prstGeom>
        </p:spPr>
      </p:pic>
      <p:sp>
        <p:nvSpPr>
          <p:cNvPr id="2" name="Rectangle 1">
            <a:extLst>
              <a:ext uri="{FF2B5EF4-FFF2-40B4-BE49-F238E27FC236}">
                <a16:creationId xmlns:a16="http://schemas.microsoft.com/office/drawing/2014/main" id="{7D315593-EEBE-6D6B-B97D-C28C4E20B68B}"/>
              </a:ext>
            </a:extLst>
          </p:cNvPr>
          <p:cNvSpPr/>
          <p:nvPr/>
        </p:nvSpPr>
        <p:spPr>
          <a:xfrm>
            <a:off x="0" y="5167"/>
            <a:ext cx="12192000" cy="6847666"/>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5372214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7471AEE-0F75-4581-5DA7-94CA98022F8B}"/>
              </a:ext>
            </a:extLst>
          </p:cNvPr>
          <p:cNvSpPr>
            <a:spLocks noGrp="1"/>
          </p:cNvSpPr>
          <p:nvPr>
            <p:ph type="ctrTitle"/>
          </p:nvPr>
        </p:nvSpPr>
        <p:spPr>
          <a:xfrm>
            <a:off x="1314824" y="735106"/>
            <a:ext cx="10053763" cy="2928470"/>
          </a:xfrm>
        </p:spPr>
        <p:txBody>
          <a:bodyPr anchor="b">
            <a:normAutofit/>
          </a:bodyPr>
          <a:lstStyle/>
          <a:p>
            <a:pPr algn="l"/>
            <a:r>
              <a:rPr lang="en-US" sz="4800" dirty="0">
                <a:solidFill>
                  <a:srgbClr val="FFFFFF"/>
                </a:solidFill>
              </a:rPr>
              <a:t>KNN: Implementation Google </a:t>
            </a:r>
            <a:r>
              <a:rPr lang="en-US" sz="4800" dirty="0" err="1">
                <a:solidFill>
                  <a:srgbClr val="FFFFFF"/>
                </a:solidFill>
              </a:rPr>
              <a:t>Colab</a:t>
            </a:r>
            <a:endParaRPr lang="en-ZA" sz="4800" dirty="0">
              <a:solidFill>
                <a:srgbClr val="FFFFFF"/>
              </a:solidFill>
            </a:endParaRPr>
          </a:p>
        </p:txBody>
      </p:sp>
    </p:spTree>
    <p:extLst>
      <p:ext uri="{BB962C8B-B14F-4D97-AF65-F5344CB8AC3E}">
        <p14:creationId xmlns:p14="http://schemas.microsoft.com/office/powerpoint/2010/main" val="36904829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Rectangle 13">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B37501AF-716A-FE65-84C5-4C1FBAE7E145}"/>
              </a:ext>
            </a:extLst>
          </p:cNvPr>
          <p:cNvPicPr>
            <a:picLocks noChangeAspect="1"/>
          </p:cNvPicPr>
          <p:nvPr/>
        </p:nvPicPr>
        <p:blipFill>
          <a:blip r:embed="rId2"/>
          <a:stretch>
            <a:fillRect/>
          </a:stretch>
        </p:blipFill>
        <p:spPr>
          <a:xfrm>
            <a:off x="1200263" y="1518007"/>
            <a:ext cx="9664846" cy="2996102"/>
          </a:xfrm>
          <a:prstGeom prst="rect">
            <a:avLst/>
          </a:prstGeom>
        </p:spPr>
      </p:pic>
      <p:sp>
        <p:nvSpPr>
          <p:cNvPr id="6" name="Rectangle 5">
            <a:extLst>
              <a:ext uri="{FF2B5EF4-FFF2-40B4-BE49-F238E27FC236}">
                <a16:creationId xmlns:a16="http://schemas.microsoft.com/office/drawing/2014/main" id="{DCEE8F0F-3385-9C75-38A5-4233143A9D09}"/>
              </a:ext>
            </a:extLst>
          </p:cNvPr>
          <p:cNvSpPr/>
          <p:nvPr/>
        </p:nvSpPr>
        <p:spPr>
          <a:xfrm>
            <a:off x="2619375" y="2914650"/>
            <a:ext cx="1447800" cy="81915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 name="TextBox 6">
            <a:extLst>
              <a:ext uri="{FF2B5EF4-FFF2-40B4-BE49-F238E27FC236}">
                <a16:creationId xmlns:a16="http://schemas.microsoft.com/office/drawing/2014/main" id="{0C5BA247-EDED-C435-CC2F-A085E55EFA42}"/>
              </a:ext>
            </a:extLst>
          </p:cNvPr>
          <p:cNvSpPr txBox="1"/>
          <p:nvPr/>
        </p:nvSpPr>
        <p:spPr>
          <a:xfrm>
            <a:off x="1501626" y="4395237"/>
            <a:ext cx="3033798" cy="369332"/>
          </a:xfrm>
          <a:prstGeom prst="rect">
            <a:avLst/>
          </a:prstGeom>
          <a:noFill/>
          <a:ln>
            <a:solidFill>
              <a:srgbClr val="00B0F0"/>
            </a:solidFill>
          </a:ln>
        </p:spPr>
        <p:txBody>
          <a:bodyPr wrap="square" rtlCol="0">
            <a:spAutoFit/>
          </a:bodyPr>
          <a:lstStyle/>
          <a:p>
            <a:r>
              <a:rPr lang="en-US" dirty="0"/>
              <a:t>The distance between X, and Y </a:t>
            </a:r>
            <a:endParaRPr lang="en-ZA" dirty="0"/>
          </a:p>
        </p:txBody>
      </p:sp>
      <p:cxnSp>
        <p:nvCxnSpPr>
          <p:cNvPr id="9" name="Straight Arrow Connector 8">
            <a:extLst>
              <a:ext uri="{FF2B5EF4-FFF2-40B4-BE49-F238E27FC236}">
                <a16:creationId xmlns:a16="http://schemas.microsoft.com/office/drawing/2014/main" id="{CA516655-07B7-6B9D-AD7E-10858ECE5388}"/>
              </a:ext>
            </a:extLst>
          </p:cNvPr>
          <p:cNvCxnSpPr/>
          <p:nvPr/>
        </p:nvCxnSpPr>
        <p:spPr>
          <a:xfrm flipV="1">
            <a:off x="2619375" y="3733800"/>
            <a:ext cx="347943" cy="7341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13E51BCA-E701-E050-C9C5-F44FC57AC7BB}"/>
              </a:ext>
            </a:extLst>
          </p:cNvPr>
          <p:cNvSpPr/>
          <p:nvPr/>
        </p:nvSpPr>
        <p:spPr>
          <a:xfrm>
            <a:off x="5248656" y="2350008"/>
            <a:ext cx="484632" cy="384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 name="TextBox 12">
            <a:extLst>
              <a:ext uri="{FF2B5EF4-FFF2-40B4-BE49-F238E27FC236}">
                <a16:creationId xmlns:a16="http://schemas.microsoft.com/office/drawing/2014/main" id="{9AF4AB5A-DA4D-7000-F302-3A2F435F758F}"/>
              </a:ext>
            </a:extLst>
          </p:cNvPr>
          <p:cNvSpPr txBox="1"/>
          <p:nvPr/>
        </p:nvSpPr>
        <p:spPr>
          <a:xfrm>
            <a:off x="4216389" y="1358740"/>
            <a:ext cx="3033798" cy="369332"/>
          </a:xfrm>
          <a:prstGeom prst="rect">
            <a:avLst/>
          </a:prstGeom>
          <a:noFill/>
          <a:ln>
            <a:solidFill>
              <a:srgbClr val="00B0F0"/>
            </a:solidFill>
          </a:ln>
        </p:spPr>
        <p:txBody>
          <a:bodyPr wrap="square" rtlCol="0">
            <a:spAutoFit/>
          </a:bodyPr>
          <a:lstStyle/>
          <a:p>
            <a:r>
              <a:rPr lang="en-US" dirty="0"/>
              <a:t>Number of dimensions</a:t>
            </a:r>
            <a:endParaRPr lang="en-ZA" dirty="0"/>
          </a:p>
        </p:txBody>
      </p:sp>
      <p:cxnSp>
        <p:nvCxnSpPr>
          <p:cNvPr id="19" name="Straight Arrow Connector 18">
            <a:extLst>
              <a:ext uri="{FF2B5EF4-FFF2-40B4-BE49-F238E27FC236}">
                <a16:creationId xmlns:a16="http://schemas.microsoft.com/office/drawing/2014/main" id="{9DD6CD94-0ECF-80D2-2F12-174260D0CEEE}"/>
              </a:ext>
            </a:extLst>
          </p:cNvPr>
          <p:cNvCxnSpPr/>
          <p:nvPr/>
        </p:nvCxnSpPr>
        <p:spPr>
          <a:xfrm flipH="1">
            <a:off x="5423647" y="1749342"/>
            <a:ext cx="309641" cy="5366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2671D4CF-F2C7-76C5-B051-7FD8A6B7B6DF}"/>
              </a:ext>
            </a:extLst>
          </p:cNvPr>
          <p:cNvSpPr/>
          <p:nvPr/>
        </p:nvSpPr>
        <p:spPr>
          <a:xfrm>
            <a:off x="5943600" y="3016057"/>
            <a:ext cx="1536886" cy="7341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6" name="TextBox 25">
            <a:extLst>
              <a:ext uri="{FF2B5EF4-FFF2-40B4-BE49-F238E27FC236}">
                <a16:creationId xmlns:a16="http://schemas.microsoft.com/office/drawing/2014/main" id="{E9AB0E4C-0D3C-BB88-2B2E-AB51AD13582B}"/>
              </a:ext>
            </a:extLst>
          </p:cNvPr>
          <p:cNvSpPr txBox="1"/>
          <p:nvPr/>
        </p:nvSpPr>
        <p:spPr>
          <a:xfrm>
            <a:off x="5578467" y="4722510"/>
            <a:ext cx="3033798" cy="646331"/>
          </a:xfrm>
          <a:prstGeom prst="rect">
            <a:avLst/>
          </a:prstGeom>
          <a:noFill/>
          <a:ln>
            <a:solidFill>
              <a:srgbClr val="00B0F0"/>
            </a:solidFill>
          </a:ln>
        </p:spPr>
        <p:txBody>
          <a:bodyPr wrap="square" rtlCol="0">
            <a:spAutoFit/>
          </a:bodyPr>
          <a:lstStyle/>
          <a:p>
            <a:r>
              <a:rPr lang="en-US" dirty="0"/>
              <a:t>Subtracting values from the two data points </a:t>
            </a:r>
            <a:endParaRPr lang="en-ZA" dirty="0"/>
          </a:p>
        </p:txBody>
      </p:sp>
      <p:cxnSp>
        <p:nvCxnSpPr>
          <p:cNvPr id="28" name="Straight Arrow Connector 27">
            <a:extLst>
              <a:ext uri="{FF2B5EF4-FFF2-40B4-BE49-F238E27FC236}">
                <a16:creationId xmlns:a16="http://schemas.microsoft.com/office/drawing/2014/main" id="{A6223AC9-C8F9-9396-A6CC-F3BB2C8995EB}"/>
              </a:ext>
            </a:extLst>
          </p:cNvPr>
          <p:cNvCxnSpPr>
            <a:stCxn id="26" idx="0"/>
            <a:endCxn id="22" idx="2"/>
          </p:cNvCxnSpPr>
          <p:nvPr/>
        </p:nvCxnSpPr>
        <p:spPr>
          <a:xfrm flipH="1" flipV="1">
            <a:off x="6712043" y="3750188"/>
            <a:ext cx="383323" cy="9723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F4064166-E6E9-9BBC-D4ED-905BF8EFFEB3}"/>
              </a:ext>
            </a:extLst>
          </p:cNvPr>
          <p:cNvSpPr/>
          <p:nvPr/>
        </p:nvSpPr>
        <p:spPr>
          <a:xfrm>
            <a:off x="7727576" y="3003799"/>
            <a:ext cx="362112" cy="5372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TextBox 29">
            <a:extLst>
              <a:ext uri="{FF2B5EF4-FFF2-40B4-BE49-F238E27FC236}">
                <a16:creationId xmlns:a16="http://schemas.microsoft.com/office/drawing/2014/main" id="{0695C6D8-CD04-ED2A-6DB1-5696E071573F}"/>
              </a:ext>
            </a:extLst>
          </p:cNvPr>
          <p:cNvSpPr txBox="1"/>
          <p:nvPr/>
        </p:nvSpPr>
        <p:spPr>
          <a:xfrm>
            <a:off x="8519815" y="2914650"/>
            <a:ext cx="3033798" cy="1200329"/>
          </a:xfrm>
          <a:prstGeom prst="rect">
            <a:avLst/>
          </a:prstGeom>
          <a:noFill/>
          <a:ln>
            <a:solidFill>
              <a:srgbClr val="00B0F0"/>
            </a:solidFill>
          </a:ln>
        </p:spPr>
        <p:txBody>
          <a:bodyPr wrap="square" rtlCol="0">
            <a:spAutoFit/>
          </a:bodyPr>
          <a:lstStyle/>
          <a:p>
            <a:r>
              <a:rPr lang="en-US" dirty="0" err="1"/>
              <a:t>Minkowski</a:t>
            </a:r>
            <a:r>
              <a:rPr lang="en-US" dirty="0"/>
              <a:t> parameter that decides if we are using Euclidian or Manhattan  distance</a:t>
            </a:r>
            <a:endParaRPr lang="en-ZA" dirty="0"/>
          </a:p>
        </p:txBody>
      </p:sp>
      <p:sp>
        <p:nvSpPr>
          <p:cNvPr id="3" name="TextBox 2">
            <a:extLst>
              <a:ext uri="{FF2B5EF4-FFF2-40B4-BE49-F238E27FC236}">
                <a16:creationId xmlns:a16="http://schemas.microsoft.com/office/drawing/2014/main" id="{9304B2D6-5624-4D3D-AC00-34A380846816}"/>
              </a:ext>
            </a:extLst>
          </p:cNvPr>
          <p:cNvSpPr txBox="1"/>
          <p:nvPr/>
        </p:nvSpPr>
        <p:spPr>
          <a:xfrm>
            <a:off x="617567" y="6258086"/>
            <a:ext cx="6094476" cy="369332"/>
          </a:xfrm>
          <a:prstGeom prst="rect">
            <a:avLst/>
          </a:prstGeom>
          <a:noFill/>
        </p:spPr>
        <p:txBody>
          <a:bodyPr wrap="square">
            <a:spAutoFit/>
          </a:bodyPr>
          <a:lstStyle/>
          <a:p>
            <a:r>
              <a:rPr lang="en-ZA" dirty="0"/>
              <a:t>https://www.youtube.com/watch?v=CURkpMxK6hE</a:t>
            </a:r>
          </a:p>
        </p:txBody>
      </p:sp>
    </p:spTree>
    <p:extLst>
      <p:ext uri="{BB962C8B-B14F-4D97-AF65-F5344CB8AC3E}">
        <p14:creationId xmlns:p14="http://schemas.microsoft.com/office/powerpoint/2010/main" val="13000541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C61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15176ED1-3B6D-DDA0-4E22-893C552A8324}"/>
              </a:ext>
            </a:extLst>
          </p:cNvPr>
          <p:cNvPicPr>
            <a:picLocks noChangeAspect="1"/>
          </p:cNvPicPr>
          <p:nvPr/>
        </p:nvPicPr>
        <p:blipFill>
          <a:blip r:embed="rId2"/>
          <a:stretch>
            <a:fillRect/>
          </a:stretch>
        </p:blipFill>
        <p:spPr>
          <a:xfrm>
            <a:off x="725460" y="643467"/>
            <a:ext cx="5864280" cy="5571066"/>
          </a:xfrm>
          <a:prstGeom prst="rect">
            <a:avLst/>
          </a:prstGeom>
        </p:spPr>
      </p:pic>
      <p:sp>
        <p:nvSpPr>
          <p:cNvPr id="4" name="TextBox 3">
            <a:extLst>
              <a:ext uri="{FF2B5EF4-FFF2-40B4-BE49-F238E27FC236}">
                <a16:creationId xmlns:a16="http://schemas.microsoft.com/office/drawing/2014/main" id="{273024DC-26FC-470C-547B-8742FA4B795E}"/>
              </a:ext>
            </a:extLst>
          </p:cNvPr>
          <p:cNvSpPr txBox="1"/>
          <p:nvPr/>
        </p:nvSpPr>
        <p:spPr>
          <a:xfrm>
            <a:off x="1408938" y="643467"/>
            <a:ext cx="5429250" cy="923330"/>
          </a:xfrm>
          <a:prstGeom prst="rect">
            <a:avLst/>
          </a:prstGeom>
          <a:noFill/>
        </p:spPr>
        <p:txBody>
          <a:bodyPr wrap="square" rtlCol="0">
            <a:spAutoFit/>
          </a:bodyPr>
          <a:lstStyle/>
          <a:p>
            <a:r>
              <a:rPr lang="en-US" b="1" dirty="0"/>
              <a:t>Euclidean</a:t>
            </a:r>
            <a:r>
              <a:rPr lang="en-US" dirty="0"/>
              <a:t> = in lower dimensions </a:t>
            </a:r>
          </a:p>
          <a:p>
            <a:endParaRPr lang="en-US" dirty="0"/>
          </a:p>
          <a:p>
            <a:r>
              <a:rPr lang="en-US" b="1" dirty="0"/>
              <a:t>Manhattan</a:t>
            </a:r>
            <a:r>
              <a:rPr lang="en-US" dirty="0"/>
              <a:t> is better for higher dimensions</a:t>
            </a:r>
            <a:endParaRPr lang="en-ZA" dirty="0"/>
          </a:p>
        </p:txBody>
      </p:sp>
      <p:sp>
        <p:nvSpPr>
          <p:cNvPr id="5" name="TextBox 4">
            <a:extLst>
              <a:ext uri="{FF2B5EF4-FFF2-40B4-BE49-F238E27FC236}">
                <a16:creationId xmlns:a16="http://schemas.microsoft.com/office/drawing/2014/main" id="{FE99AE3B-85F6-7925-8683-B9E8CF833D24}"/>
              </a:ext>
            </a:extLst>
          </p:cNvPr>
          <p:cNvSpPr txBox="1"/>
          <p:nvPr/>
        </p:nvSpPr>
        <p:spPr>
          <a:xfrm>
            <a:off x="5968746" y="3145875"/>
            <a:ext cx="5429250" cy="1200329"/>
          </a:xfrm>
          <a:prstGeom prst="rect">
            <a:avLst/>
          </a:prstGeom>
          <a:noFill/>
        </p:spPr>
        <p:txBody>
          <a:bodyPr wrap="square" rtlCol="0">
            <a:spAutoFit/>
          </a:bodyPr>
          <a:lstStyle/>
          <a:p>
            <a:r>
              <a:rPr lang="en-US" dirty="0"/>
              <a:t>Euclidean = distance between two points in a </a:t>
            </a:r>
            <a:r>
              <a:rPr lang="en-US" b="1" dirty="0"/>
              <a:t>straight line </a:t>
            </a:r>
          </a:p>
          <a:p>
            <a:endParaRPr lang="en-US" dirty="0"/>
          </a:p>
          <a:p>
            <a:r>
              <a:rPr lang="en-US" dirty="0"/>
              <a:t>Manhattan = total of </a:t>
            </a:r>
            <a:r>
              <a:rPr lang="en-US" b="1" dirty="0"/>
              <a:t>all distances </a:t>
            </a:r>
            <a:r>
              <a:rPr lang="en-US" dirty="0"/>
              <a:t>between points</a:t>
            </a:r>
            <a:endParaRPr lang="en-ZA" dirty="0"/>
          </a:p>
        </p:txBody>
      </p:sp>
    </p:spTree>
    <p:extLst>
      <p:ext uri="{BB962C8B-B14F-4D97-AF65-F5344CB8AC3E}">
        <p14:creationId xmlns:p14="http://schemas.microsoft.com/office/powerpoint/2010/main" val="2731779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C2767-D15C-62F7-D7B3-35A482D138C3}"/>
              </a:ext>
            </a:extLst>
          </p:cNvPr>
          <p:cNvSpPr>
            <a:spLocks noGrp="1"/>
          </p:cNvSpPr>
          <p:nvPr>
            <p:ph type="title"/>
          </p:nvPr>
        </p:nvSpPr>
        <p:spPr>
          <a:xfrm>
            <a:off x="481013" y="3752849"/>
            <a:ext cx="3290887" cy="2452687"/>
          </a:xfrm>
        </p:spPr>
        <p:txBody>
          <a:bodyPr anchor="ctr">
            <a:normAutofit/>
          </a:bodyPr>
          <a:lstStyle/>
          <a:p>
            <a:r>
              <a:rPr lang="en-US" sz="3600" b="1" dirty="0"/>
              <a:t>Learning unit Outcomes </a:t>
            </a:r>
            <a:endParaRPr lang="en-ZA" sz="3600" b="1" dirty="0"/>
          </a:p>
        </p:txBody>
      </p:sp>
      <p:graphicFrame>
        <p:nvGraphicFramePr>
          <p:cNvPr id="15" name="Content Placeholder 2">
            <a:extLst>
              <a:ext uri="{FF2B5EF4-FFF2-40B4-BE49-F238E27FC236}">
                <a16:creationId xmlns:a16="http://schemas.microsoft.com/office/drawing/2014/main" id="{835F0AF6-A7C4-AFCA-D620-2095D5B8811E}"/>
              </a:ext>
            </a:extLst>
          </p:cNvPr>
          <p:cNvGraphicFramePr>
            <a:graphicFrameLocks noGrp="1"/>
          </p:cNvGraphicFramePr>
          <p:nvPr>
            <p:ph idx="1"/>
            <p:extLst>
              <p:ext uri="{D42A27DB-BD31-4B8C-83A1-F6EECF244321}">
                <p14:modId xmlns:p14="http://schemas.microsoft.com/office/powerpoint/2010/main" val="1303249990"/>
              </p:ext>
            </p:extLst>
          </p:nvPr>
        </p:nvGraphicFramePr>
        <p:xfrm>
          <a:off x="4223982" y="3752850"/>
          <a:ext cx="7485413" cy="2452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3" name="Picture 12" descr="Diagram&#10;&#10;Description automatically generated">
            <a:extLst>
              <a:ext uri="{FF2B5EF4-FFF2-40B4-BE49-F238E27FC236}">
                <a16:creationId xmlns:a16="http://schemas.microsoft.com/office/drawing/2014/main" id="{0ED4EDF1-DFFA-D206-6663-D987C60C1AB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66826" y="0"/>
            <a:ext cx="9982200" cy="4005189"/>
          </a:xfrm>
          <a:prstGeom prst="rect">
            <a:avLst/>
          </a:prstGeom>
        </p:spPr>
      </p:pic>
    </p:spTree>
    <p:extLst>
      <p:ext uri="{BB962C8B-B14F-4D97-AF65-F5344CB8AC3E}">
        <p14:creationId xmlns:p14="http://schemas.microsoft.com/office/powerpoint/2010/main" val="1384754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146A921C-78B3-9722-5F1C-6F7294853236}"/>
              </a:ext>
            </a:extLst>
          </p:cNvPr>
          <p:cNvPicPr>
            <a:picLocks noChangeAspect="1"/>
          </p:cNvPicPr>
          <p:nvPr/>
        </p:nvPicPr>
        <p:blipFill>
          <a:blip r:embed="rId2"/>
          <a:stretch>
            <a:fillRect/>
          </a:stretch>
        </p:blipFill>
        <p:spPr>
          <a:xfrm>
            <a:off x="3046434" y="643253"/>
            <a:ext cx="4818971" cy="5571066"/>
          </a:xfrm>
          <a:prstGeom prst="rect">
            <a:avLst/>
          </a:prstGeom>
        </p:spPr>
      </p:pic>
    </p:spTree>
    <p:extLst>
      <p:ext uri="{BB962C8B-B14F-4D97-AF65-F5344CB8AC3E}">
        <p14:creationId xmlns:p14="http://schemas.microsoft.com/office/powerpoint/2010/main" val="3636654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A1B8A7D2-D0D3-8DFE-689D-F4106DD2BD97}"/>
              </a:ext>
            </a:extLst>
          </p:cNvPr>
          <p:cNvPicPr>
            <a:picLocks noChangeAspect="1"/>
          </p:cNvPicPr>
          <p:nvPr/>
        </p:nvPicPr>
        <p:blipFill rotWithShape="1">
          <a:blip r:embed="rId2"/>
          <a:srcRect b="461"/>
          <a:stretch/>
        </p:blipFill>
        <p:spPr>
          <a:xfrm>
            <a:off x="588645" y="398969"/>
            <a:ext cx="10774680" cy="6059634"/>
          </a:xfrm>
          <a:prstGeom prst="rect">
            <a:avLst/>
          </a:prstGeom>
        </p:spPr>
      </p:pic>
    </p:spTree>
    <p:extLst>
      <p:ext uri="{BB962C8B-B14F-4D97-AF65-F5344CB8AC3E}">
        <p14:creationId xmlns:p14="http://schemas.microsoft.com/office/powerpoint/2010/main" val="311250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7DF31636-957B-93CD-C22B-C1129D2F00E8}"/>
              </a:ext>
            </a:extLst>
          </p:cNvPr>
          <p:cNvPicPr>
            <a:picLocks noChangeAspect="1"/>
          </p:cNvPicPr>
          <p:nvPr/>
        </p:nvPicPr>
        <p:blipFill>
          <a:blip r:embed="rId2"/>
          <a:stretch>
            <a:fillRect/>
          </a:stretch>
        </p:blipFill>
        <p:spPr>
          <a:xfrm>
            <a:off x="862012" y="400049"/>
            <a:ext cx="3209925" cy="3400425"/>
          </a:xfrm>
          <a:prstGeom prst="rect">
            <a:avLst/>
          </a:prstGeom>
        </p:spPr>
      </p:pic>
      <p:pic>
        <p:nvPicPr>
          <p:cNvPr id="4" name="Picture 3">
            <a:extLst>
              <a:ext uri="{FF2B5EF4-FFF2-40B4-BE49-F238E27FC236}">
                <a16:creationId xmlns:a16="http://schemas.microsoft.com/office/drawing/2014/main" id="{FD408E6D-1FC1-2A46-3997-E7630A3AE75B}"/>
              </a:ext>
            </a:extLst>
          </p:cNvPr>
          <p:cNvPicPr>
            <a:picLocks noChangeAspect="1"/>
          </p:cNvPicPr>
          <p:nvPr/>
        </p:nvPicPr>
        <p:blipFill>
          <a:blip r:embed="rId3"/>
          <a:stretch>
            <a:fillRect/>
          </a:stretch>
        </p:blipFill>
        <p:spPr>
          <a:xfrm>
            <a:off x="7800975" y="400048"/>
            <a:ext cx="3219450" cy="3400425"/>
          </a:xfrm>
          <a:prstGeom prst="rect">
            <a:avLst/>
          </a:prstGeom>
        </p:spPr>
      </p:pic>
      <p:cxnSp>
        <p:nvCxnSpPr>
          <p:cNvPr id="5" name="Straight Connector 4">
            <a:extLst>
              <a:ext uri="{FF2B5EF4-FFF2-40B4-BE49-F238E27FC236}">
                <a16:creationId xmlns:a16="http://schemas.microsoft.com/office/drawing/2014/main" id="{0455817C-7C1B-7CE4-E7EC-4D25CECD0EAB}"/>
              </a:ext>
            </a:extLst>
          </p:cNvPr>
          <p:cNvCxnSpPr/>
          <p:nvPr/>
        </p:nvCxnSpPr>
        <p:spPr>
          <a:xfrm>
            <a:off x="5929313" y="0"/>
            <a:ext cx="0" cy="6858000"/>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87B805D9-7BCE-AE92-1A48-F4CBDCE57D37}"/>
              </a:ext>
            </a:extLst>
          </p:cNvPr>
          <p:cNvSpPr txBox="1"/>
          <p:nvPr/>
        </p:nvSpPr>
        <p:spPr>
          <a:xfrm>
            <a:off x="519289" y="4334934"/>
            <a:ext cx="4854221" cy="646331"/>
          </a:xfrm>
          <a:prstGeom prst="rect">
            <a:avLst/>
          </a:prstGeom>
          <a:noFill/>
          <a:ln>
            <a:solidFill>
              <a:schemeClr val="tx2">
                <a:lumMod val="75000"/>
              </a:schemeClr>
            </a:solidFill>
          </a:ln>
        </p:spPr>
        <p:txBody>
          <a:bodyPr wrap="square" rtlCol="0">
            <a:spAutoFit/>
          </a:bodyPr>
          <a:lstStyle/>
          <a:p>
            <a:r>
              <a:rPr lang="en-US" dirty="0">
                <a:solidFill>
                  <a:schemeClr val="bg1"/>
                </a:solidFill>
              </a:rPr>
              <a:t>Predict the class label from a pre-defined list of possibilities </a:t>
            </a:r>
            <a:endParaRPr lang="en-ZA" dirty="0">
              <a:solidFill>
                <a:schemeClr val="bg1"/>
              </a:solidFill>
            </a:endParaRPr>
          </a:p>
        </p:txBody>
      </p:sp>
      <p:sp>
        <p:nvSpPr>
          <p:cNvPr id="7" name="TextBox 6">
            <a:extLst>
              <a:ext uri="{FF2B5EF4-FFF2-40B4-BE49-F238E27FC236}">
                <a16:creationId xmlns:a16="http://schemas.microsoft.com/office/drawing/2014/main" id="{8799E3C2-3711-A36F-5BC0-9C12560AE562}"/>
              </a:ext>
            </a:extLst>
          </p:cNvPr>
          <p:cNvSpPr txBox="1"/>
          <p:nvPr/>
        </p:nvSpPr>
        <p:spPr>
          <a:xfrm>
            <a:off x="519288" y="5192559"/>
            <a:ext cx="4854221" cy="369332"/>
          </a:xfrm>
          <a:prstGeom prst="rect">
            <a:avLst/>
          </a:prstGeom>
          <a:noFill/>
          <a:ln>
            <a:solidFill>
              <a:schemeClr val="tx2">
                <a:lumMod val="75000"/>
              </a:schemeClr>
            </a:solidFill>
          </a:ln>
        </p:spPr>
        <p:txBody>
          <a:bodyPr wrap="square" rtlCol="0">
            <a:spAutoFit/>
          </a:bodyPr>
          <a:lstStyle/>
          <a:p>
            <a:r>
              <a:rPr lang="en-US" dirty="0">
                <a:solidFill>
                  <a:schemeClr val="bg1"/>
                </a:solidFill>
              </a:rPr>
              <a:t>Can be binary or multiclass </a:t>
            </a:r>
            <a:endParaRPr lang="en-ZA" dirty="0">
              <a:solidFill>
                <a:schemeClr val="bg1"/>
              </a:solidFill>
            </a:endParaRPr>
          </a:p>
        </p:txBody>
      </p:sp>
      <p:sp>
        <p:nvSpPr>
          <p:cNvPr id="8" name="TextBox 7">
            <a:extLst>
              <a:ext uri="{FF2B5EF4-FFF2-40B4-BE49-F238E27FC236}">
                <a16:creationId xmlns:a16="http://schemas.microsoft.com/office/drawing/2014/main" id="{071DB9F0-F07F-FCF7-09EC-FD6ECD7410E3}"/>
              </a:ext>
            </a:extLst>
          </p:cNvPr>
          <p:cNvSpPr txBox="1"/>
          <p:nvPr/>
        </p:nvSpPr>
        <p:spPr>
          <a:xfrm>
            <a:off x="6818490" y="4334933"/>
            <a:ext cx="4854221" cy="1200329"/>
          </a:xfrm>
          <a:prstGeom prst="rect">
            <a:avLst/>
          </a:prstGeom>
          <a:noFill/>
          <a:ln>
            <a:solidFill>
              <a:schemeClr val="tx2">
                <a:lumMod val="75000"/>
              </a:schemeClr>
            </a:solidFill>
          </a:ln>
        </p:spPr>
        <p:txBody>
          <a:bodyPr wrap="square" rtlCol="0">
            <a:spAutoFit/>
          </a:bodyPr>
          <a:lstStyle/>
          <a:p>
            <a:r>
              <a:rPr lang="en-US" dirty="0">
                <a:solidFill>
                  <a:schemeClr val="bg1"/>
                </a:solidFill>
              </a:rPr>
              <a:t>Predict a continuous number or floating point :</a:t>
            </a:r>
          </a:p>
          <a:p>
            <a:r>
              <a:rPr lang="en-US" dirty="0">
                <a:solidFill>
                  <a:schemeClr val="bg1"/>
                </a:solidFill>
              </a:rPr>
              <a:t>-income</a:t>
            </a:r>
          </a:p>
          <a:p>
            <a:r>
              <a:rPr lang="en-US" dirty="0">
                <a:solidFill>
                  <a:schemeClr val="bg1"/>
                </a:solidFill>
              </a:rPr>
              <a:t>-age </a:t>
            </a:r>
          </a:p>
          <a:p>
            <a:r>
              <a:rPr lang="en-US" dirty="0">
                <a:solidFill>
                  <a:schemeClr val="bg1"/>
                </a:solidFill>
              </a:rPr>
              <a:t>-yield of corn production</a:t>
            </a:r>
            <a:endParaRPr lang="en-ZA" dirty="0">
              <a:solidFill>
                <a:schemeClr val="bg1"/>
              </a:solidFill>
            </a:endParaRPr>
          </a:p>
        </p:txBody>
      </p:sp>
      <p:sp>
        <p:nvSpPr>
          <p:cNvPr id="9" name="Rectangle 8">
            <a:extLst>
              <a:ext uri="{FF2B5EF4-FFF2-40B4-BE49-F238E27FC236}">
                <a16:creationId xmlns:a16="http://schemas.microsoft.com/office/drawing/2014/main" id="{5D29EDB3-A4E6-F7D1-C7F5-D02B868AEF58}"/>
              </a:ext>
            </a:extLst>
          </p:cNvPr>
          <p:cNvSpPr/>
          <p:nvPr/>
        </p:nvSpPr>
        <p:spPr>
          <a:xfrm>
            <a:off x="5283200" y="2460978"/>
            <a:ext cx="1388531"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Continuity ?</a:t>
            </a:r>
            <a:endParaRPr lang="en-ZA" dirty="0"/>
          </a:p>
        </p:txBody>
      </p:sp>
    </p:spTree>
    <p:extLst>
      <p:ext uri="{BB962C8B-B14F-4D97-AF65-F5344CB8AC3E}">
        <p14:creationId xmlns:p14="http://schemas.microsoft.com/office/powerpoint/2010/main" val="2867533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77CA82A-9B69-FFE5-FFBC-AB1606426AF8}"/>
              </a:ext>
            </a:extLst>
          </p:cNvPr>
          <p:cNvPicPr>
            <a:picLocks noChangeAspect="1"/>
          </p:cNvPicPr>
          <p:nvPr/>
        </p:nvPicPr>
        <p:blipFill>
          <a:blip r:embed="rId2"/>
          <a:stretch>
            <a:fillRect/>
          </a:stretch>
        </p:blipFill>
        <p:spPr>
          <a:xfrm>
            <a:off x="623887" y="171450"/>
            <a:ext cx="10944225" cy="5343525"/>
          </a:xfrm>
          <a:prstGeom prst="rect">
            <a:avLst/>
          </a:prstGeom>
        </p:spPr>
      </p:pic>
      <p:sp>
        <p:nvSpPr>
          <p:cNvPr id="6" name="TextBox 5">
            <a:extLst>
              <a:ext uri="{FF2B5EF4-FFF2-40B4-BE49-F238E27FC236}">
                <a16:creationId xmlns:a16="http://schemas.microsoft.com/office/drawing/2014/main" id="{944C8F3C-C32A-0CCC-DFB7-44BDFBDD183C}"/>
              </a:ext>
            </a:extLst>
          </p:cNvPr>
          <p:cNvSpPr txBox="1"/>
          <p:nvPr/>
        </p:nvSpPr>
        <p:spPr>
          <a:xfrm>
            <a:off x="6729412" y="1158359"/>
            <a:ext cx="4071937" cy="369332"/>
          </a:xfrm>
          <a:prstGeom prst="rect">
            <a:avLst/>
          </a:prstGeom>
          <a:noFill/>
        </p:spPr>
        <p:txBody>
          <a:bodyPr wrap="square" rtlCol="0">
            <a:spAutoFit/>
          </a:bodyPr>
          <a:lstStyle/>
          <a:p>
            <a:r>
              <a:rPr lang="en-US" dirty="0"/>
              <a:t>Accurate predictions = generalizable </a:t>
            </a:r>
            <a:endParaRPr lang="en-ZA" dirty="0"/>
          </a:p>
        </p:txBody>
      </p:sp>
      <p:sp>
        <p:nvSpPr>
          <p:cNvPr id="7" name="TextBox 6">
            <a:extLst>
              <a:ext uri="{FF2B5EF4-FFF2-40B4-BE49-F238E27FC236}">
                <a16:creationId xmlns:a16="http://schemas.microsoft.com/office/drawing/2014/main" id="{BEA8CB8C-83B0-99E1-8701-03261C719B73}"/>
              </a:ext>
            </a:extLst>
          </p:cNvPr>
          <p:cNvSpPr txBox="1"/>
          <p:nvPr/>
        </p:nvSpPr>
        <p:spPr>
          <a:xfrm>
            <a:off x="623887" y="6013597"/>
            <a:ext cx="10698250" cy="646331"/>
          </a:xfrm>
          <a:prstGeom prst="rect">
            <a:avLst/>
          </a:prstGeom>
          <a:noFill/>
        </p:spPr>
        <p:txBody>
          <a:bodyPr wrap="square">
            <a:spAutoFit/>
          </a:bodyPr>
          <a:lstStyle/>
          <a:p>
            <a:r>
              <a:rPr lang="en-ZA" dirty="0">
                <a:hlinkClick r:id="rId3"/>
              </a:rPr>
              <a:t>https://analystprep.com/study-notes/cfa-level-2/quantitative-method/overfitting-methods-addressing/</a:t>
            </a:r>
            <a:endParaRPr lang="en-ZA" dirty="0"/>
          </a:p>
          <a:p>
            <a:endParaRPr lang="en-ZA" dirty="0"/>
          </a:p>
        </p:txBody>
      </p:sp>
      <p:sp>
        <p:nvSpPr>
          <p:cNvPr id="8" name="TextBox 7">
            <a:extLst>
              <a:ext uri="{FF2B5EF4-FFF2-40B4-BE49-F238E27FC236}">
                <a16:creationId xmlns:a16="http://schemas.microsoft.com/office/drawing/2014/main" id="{BC4CC862-3A3D-AB15-18C6-1992E1B27F4A}"/>
              </a:ext>
            </a:extLst>
          </p:cNvPr>
          <p:cNvSpPr txBox="1"/>
          <p:nvPr/>
        </p:nvSpPr>
        <p:spPr>
          <a:xfrm>
            <a:off x="8765380" y="5427815"/>
            <a:ext cx="3085244" cy="646331"/>
          </a:xfrm>
          <a:prstGeom prst="rect">
            <a:avLst/>
          </a:prstGeom>
          <a:noFill/>
        </p:spPr>
        <p:txBody>
          <a:bodyPr wrap="square" rtlCol="0">
            <a:spAutoFit/>
          </a:bodyPr>
          <a:lstStyle/>
          <a:p>
            <a:r>
              <a:rPr lang="en-US" dirty="0">
                <a:solidFill>
                  <a:schemeClr val="bg1"/>
                </a:solidFill>
              </a:rPr>
              <a:t>Fit model too closely to particulars of training set</a:t>
            </a:r>
            <a:endParaRPr lang="en-ZA" dirty="0">
              <a:solidFill>
                <a:schemeClr val="bg1"/>
              </a:solidFill>
            </a:endParaRPr>
          </a:p>
        </p:txBody>
      </p:sp>
      <p:sp>
        <p:nvSpPr>
          <p:cNvPr id="9" name="TextBox 8">
            <a:extLst>
              <a:ext uri="{FF2B5EF4-FFF2-40B4-BE49-F238E27FC236}">
                <a16:creationId xmlns:a16="http://schemas.microsoft.com/office/drawing/2014/main" id="{E94A7F9D-605C-59BE-FBE8-4614715A1C4F}"/>
              </a:ext>
            </a:extLst>
          </p:cNvPr>
          <p:cNvSpPr txBox="1"/>
          <p:nvPr/>
        </p:nvSpPr>
        <p:spPr>
          <a:xfrm>
            <a:off x="1818664" y="5505765"/>
            <a:ext cx="2875969" cy="369332"/>
          </a:xfrm>
          <a:prstGeom prst="rect">
            <a:avLst/>
          </a:prstGeom>
          <a:noFill/>
        </p:spPr>
        <p:txBody>
          <a:bodyPr wrap="square" rtlCol="0">
            <a:spAutoFit/>
          </a:bodyPr>
          <a:lstStyle/>
          <a:p>
            <a:r>
              <a:rPr lang="en-US" dirty="0">
                <a:solidFill>
                  <a:schemeClr val="bg1"/>
                </a:solidFill>
              </a:rPr>
              <a:t>No variability </a:t>
            </a:r>
            <a:endParaRPr lang="en-ZA" dirty="0">
              <a:solidFill>
                <a:schemeClr val="bg1"/>
              </a:solidFill>
            </a:endParaRPr>
          </a:p>
        </p:txBody>
      </p:sp>
      <p:sp>
        <p:nvSpPr>
          <p:cNvPr id="11" name="TextBox 10">
            <a:extLst>
              <a:ext uri="{FF2B5EF4-FFF2-40B4-BE49-F238E27FC236}">
                <a16:creationId xmlns:a16="http://schemas.microsoft.com/office/drawing/2014/main" id="{A8377B16-8D2D-4BE2-E2F6-EC15D7A6B333}"/>
              </a:ext>
            </a:extLst>
          </p:cNvPr>
          <p:cNvSpPr txBox="1"/>
          <p:nvPr/>
        </p:nvSpPr>
        <p:spPr>
          <a:xfrm>
            <a:off x="5793157" y="5575015"/>
            <a:ext cx="1607959" cy="369332"/>
          </a:xfrm>
          <a:prstGeom prst="rect">
            <a:avLst/>
          </a:prstGeom>
          <a:noFill/>
        </p:spPr>
        <p:txBody>
          <a:bodyPr wrap="square" rtlCol="0">
            <a:spAutoFit/>
          </a:bodyPr>
          <a:lstStyle/>
          <a:p>
            <a:r>
              <a:rPr lang="en-US" dirty="0" err="1">
                <a:solidFill>
                  <a:schemeClr val="bg1"/>
                </a:solidFill>
              </a:rPr>
              <a:t>Sweetspot</a:t>
            </a:r>
            <a:endParaRPr lang="en-ZA" dirty="0">
              <a:solidFill>
                <a:schemeClr val="bg1"/>
              </a:solidFill>
            </a:endParaRPr>
          </a:p>
        </p:txBody>
      </p:sp>
    </p:spTree>
    <p:extLst>
      <p:ext uri="{BB962C8B-B14F-4D97-AF65-F5344CB8AC3E}">
        <p14:creationId xmlns:p14="http://schemas.microsoft.com/office/powerpoint/2010/main" val="19222034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25356F1F555E34CAEC65E8EF7C3FA1C" ma:contentTypeVersion="14" ma:contentTypeDescription="Create a new document." ma:contentTypeScope="" ma:versionID="1fc679e5e14db800ded4993f4a34ad46">
  <xsd:schema xmlns:xsd="http://www.w3.org/2001/XMLSchema" xmlns:xs="http://www.w3.org/2001/XMLSchema" xmlns:p="http://schemas.microsoft.com/office/2006/metadata/properties" xmlns:ns2="99cc790c-7359-4394-99f8-3aa3f033cddc" xmlns:ns3="2d115277-53f0-43c7-bf25-9d1fc1222a1b" targetNamespace="http://schemas.microsoft.com/office/2006/metadata/properties" ma:root="true" ma:fieldsID="0e0dfcedc02782a8265b5260e623c8a9" ns2:_="" ns3:_="">
    <xsd:import namespace="99cc790c-7359-4394-99f8-3aa3f033cddc"/>
    <xsd:import namespace="2d115277-53f0-43c7-bf25-9d1fc1222a1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9cc790c-7359-4394-99f8-3aa3f033cdd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c8d6dc28-6924-4f16-a62d-bca032ed2afe"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d115277-53f0-43c7-bf25-9d1fc1222a1b"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20fe1505-d674-4a97-8bb3-c6b03d869292}" ma:internalName="TaxCatchAll" ma:showField="CatchAllData" ma:web="2d115277-53f0-43c7-bf25-9d1fc1222a1b">
      <xsd:complexType>
        <xsd:complexContent>
          <xsd:extension base="dms:MultiChoiceLookup">
            <xsd:sequence>
              <xsd:element name="Value" type="dms:Lookup" maxOccurs="unbounded" minOccurs="0" nillable="true"/>
            </xsd:sequence>
          </xsd:extension>
        </xsd:complexContent>
      </xsd:complexType>
    </xsd:element>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99cc790c-7359-4394-99f8-3aa3f033cddc">
      <Terms xmlns="http://schemas.microsoft.com/office/infopath/2007/PartnerControls"/>
    </lcf76f155ced4ddcb4097134ff3c332f>
    <TaxCatchAll xmlns="2d115277-53f0-43c7-bf25-9d1fc1222a1b" xsi:nil="true"/>
  </documentManagement>
</p:properties>
</file>

<file path=customXml/itemProps1.xml><?xml version="1.0" encoding="utf-8"?>
<ds:datastoreItem xmlns:ds="http://schemas.openxmlformats.org/officeDocument/2006/customXml" ds:itemID="{A1AED969-3F73-4203-B8F3-63080BB66F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9cc790c-7359-4394-99f8-3aa3f033cddc"/>
    <ds:schemaRef ds:uri="2d115277-53f0-43c7-bf25-9d1fc1222a1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54583F6-C1FC-41D4-8B63-AAD945A3E437}">
  <ds:schemaRefs>
    <ds:schemaRef ds:uri="http://schemas.microsoft.com/sharepoint/v3/contenttype/forms"/>
  </ds:schemaRefs>
</ds:datastoreItem>
</file>

<file path=customXml/itemProps3.xml><?xml version="1.0" encoding="utf-8"?>
<ds:datastoreItem xmlns:ds="http://schemas.openxmlformats.org/officeDocument/2006/customXml" ds:itemID="{2E7F996D-F057-47B6-AEBA-B7E2DA00FB87}">
  <ds:schemaRefs>
    <ds:schemaRef ds:uri="http://schemas.microsoft.com/office/2006/metadata/properties"/>
    <ds:schemaRef ds:uri="http://schemas.microsoft.com/office/infopath/2007/PartnerControls"/>
    <ds:schemaRef ds:uri="99cc790c-7359-4394-99f8-3aa3f033cddc"/>
    <ds:schemaRef ds:uri="2d115277-53f0-43c7-bf25-9d1fc1222a1b"/>
  </ds:schemaRefs>
</ds:datastoreItem>
</file>

<file path=docProps/app.xml><?xml version="1.0" encoding="utf-8"?>
<Properties xmlns="http://schemas.openxmlformats.org/officeDocument/2006/extended-properties" xmlns:vt="http://schemas.openxmlformats.org/officeDocument/2006/docPropsVTypes">
  <TotalTime>17856</TotalTime>
  <Words>1239</Words>
  <Application>Microsoft Office PowerPoint</Application>
  <PresentationFormat>Widescreen</PresentationFormat>
  <Paragraphs>187</Paragraphs>
  <Slides>43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Arial</vt:lpstr>
      <vt:lpstr>Arial</vt:lpstr>
      <vt:lpstr>Calibri</vt:lpstr>
      <vt:lpstr>Calibri Light</vt:lpstr>
      <vt:lpstr>Cambria Math</vt:lpstr>
      <vt:lpstr>charter</vt:lpstr>
      <vt:lpstr>IBM Plex Sans</vt:lpstr>
      <vt:lpstr>Office Theme</vt:lpstr>
      <vt:lpstr>PDAN8411</vt:lpstr>
      <vt:lpstr>Supervised machine learning</vt:lpstr>
      <vt:lpstr>Classification vs Regression</vt:lpstr>
      <vt:lpstr>Examples?</vt:lpstr>
      <vt:lpstr>Learning unit Outcomes </vt:lpstr>
      <vt:lpstr>PowerPoint Presentation</vt:lpstr>
      <vt:lpstr>PowerPoint Presentation</vt:lpstr>
      <vt:lpstr>PowerPoint Presentation</vt:lpstr>
      <vt:lpstr>PowerPoint Presentation</vt:lpstr>
      <vt:lpstr>We want to make and sell jeans  </vt:lpstr>
      <vt:lpstr>Under fitting</vt:lpstr>
      <vt:lpstr>PowerPoint Presentation</vt:lpstr>
      <vt:lpstr>PowerPoint Presentation</vt:lpstr>
      <vt:lpstr>PowerPoint Presentation</vt:lpstr>
      <vt:lpstr>PowerPoint Presentation</vt:lpstr>
      <vt:lpstr>Over fitting</vt:lpstr>
      <vt:lpstr>PowerPoint Presentation</vt:lpstr>
      <vt:lpstr>PowerPoint Presentation</vt:lpstr>
      <vt:lpstr>PowerPoint Presentation</vt:lpstr>
      <vt:lpstr>PowerPoint Presentation</vt:lpstr>
      <vt:lpstr>Bias Variability Trade off </vt:lpstr>
      <vt:lpstr>PowerPoint Presentation</vt:lpstr>
      <vt:lpstr>PowerPoint Presentation</vt:lpstr>
      <vt:lpstr>PowerPoint Presentation</vt:lpstr>
      <vt:lpstr>PowerPoint Presentation</vt:lpstr>
      <vt:lpstr>PowerPoint Presentation</vt:lpstr>
      <vt:lpstr>PowerPoint Presentation</vt:lpstr>
      <vt:lpstr>Sweet spot</vt:lpstr>
      <vt:lpstr>PowerPoint Presentation</vt:lpstr>
      <vt:lpstr>PowerPoint Presentation</vt:lpstr>
      <vt:lpstr>PowerPoint Presentation</vt:lpstr>
      <vt:lpstr>PowerPoint Presentation</vt:lpstr>
      <vt:lpstr>KNN: K (num) nearest neighbors</vt:lpstr>
      <vt:lpstr>PowerPoint Presentation</vt:lpstr>
      <vt:lpstr>PowerPoint Presentation</vt:lpstr>
      <vt:lpstr>Calculating the  Euclidian distance </vt:lpstr>
      <vt:lpstr>Calculating the  Euclidian distance </vt:lpstr>
      <vt:lpstr>Python implementation of KNN from scratch</vt:lpstr>
      <vt:lpstr>PowerPoint Presentation</vt:lpstr>
      <vt:lpstr>PowerPoint Presentation</vt:lpstr>
      <vt:lpstr>KNN: Implementation Google Colab</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PDAN8411</dc:title>
  <dc:creator>Sarina Till</dc:creator>
  <cp:lastModifiedBy>Damion Joyner</cp:lastModifiedBy>
  <cp:revision>8</cp:revision>
  <dcterms:created xsi:type="dcterms:W3CDTF">2023-02-07T05:36:43Z</dcterms:created>
  <dcterms:modified xsi:type="dcterms:W3CDTF">2025-02-23T09:33:08Z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0x010100325356F1F555E34CAEC65E8EF7C3FA1C</vt:lpwstr>
  </property>
</Properties>
</file>

<file path=docProps/thumbnail.jpeg>
</file>